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9" r:id="rId1"/>
  </p:sldMasterIdLst>
  <p:notesMasterIdLst>
    <p:notesMasterId r:id="rId34"/>
  </p:notesMasterIdLst>
  <p:sldIdLst>
    <p:sldId id="544" r:id="rId2"/>
    <p:sldId id="310" r:id="rId3"/>
    <p:sldId id="311" r:id="rId4"/>
    <p:sldId id="261" r:id="rId5"/>
    <p:sldId id="288" r:id="rId6"/>
    <p:sldId id="265" r:id="rId7"/>
    <p:sldId id="289" r:id="rId8"/>
    <p:sldId id="269" r:id="rId9"/>
    <p:sldId id="290" r:id="rId10"/>
    <p:sldId id="291" r:id="rId11"/>
    <p:sldId id="274" r:id="rId12"/>
    <p:sldId id="260" r:id="rId13"/>
    <p:sldId id="545" r:id="rId14"/>
    <p:sldId id="552" r:id="rId15"/>
    <p:sldId id="548" r:id="rId16"/>
    <p:sldId id="549" r:id="rId17"/>
    <p:sldId id="550" r:id="rId18"/>
    <p:sldId id="551" r:id="rId19"/>
    <p:sldId id="553" r:id="rId20"/>
    <p:sldId id="568" r:id="rId21"/>
    <p:sldId id="565" r:id="rId22"/>
    <p:sldId id="554" r:id="rId23"/>
    <p:sldId id="555" r:id="rId24"/>
    <p:sldId id="556" r:id="rId25"/>
    <p:sldId id="557" r:id="rId26"/>
    <p:sldId id="564" r:id="rId27"/>
    <p:sldId id="560" r:id="rId28"/>
    <p:sldId id="561" r:id="rId29"/>
    <p:sldId id="562" r:id="rId30"/>
    <p:sldId id="567" r:id="rId31"/>
    <p:sldId id="558" r:id="rId32"/>
    <p:sldId id="563" r:id="rId33"/>
  </p:sldIdLst>
  <p:sldSz cx="9144000" cy="6858000" type="screen4x3"/>
  <p:notesSz cx="6858000" cy="9144000"/>
  <p:defaultTextStyle>
    <a:defPPr>
      <a:defRPr lang="it-I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75" autoAdjust="0"/>
  </p:normalViewPr>
  <p:slideViewPr>
    <p:cSldViewPr snapToGrid="0" snapToObjects="1">
      <p:cViewPr varScale="1">
        <p:scale>
          <a:sx n="107" d="100"/>
          <a:sy n="107" d="100"/>
        </p:scale>
        <p:origin x="-1098" y="-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8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2B1ACC-8A16-164C-A6FB-8AD8251F6782}" type="datetimeFigureOut">
              <a:rPr lang="it-IT" smtClean="0"/>
              <a:t>26/09/2014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CF7250-4220-2D46-AF00-4E0BEA4B79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660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072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C458399E-9A57-2942-BBF9-D3FF15048802}" type="slidenum">
              <a:rPr lang="it-IT" sz="1200">
                <a:solidFill>
                  <a:prstClr val="black"/>
                </a:solidFill>
              </a:rPr>
              <a:pPr/>
              <a:t>6</a:t>
            </a:fld>
            <a:endParaRPr lang="it-IT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31DCBFC4-17D9-8746-91BE-15EF68F856AE}" type="slidenum">
              <a:rPr lang="it-IT" sz="1200">
                <a:solidFill>
                  <a:prstClr val="black"/>
                </a:solidFill>
              </a:rPr>
              <a:pPr/>
              <a:t>8</a:t>
            </a:fld>
            <a:endParaRPr lang="it-IT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it-IT">
              <a:latin typeface="Times" charset="0"/>
              <a:ea typeface="ＭＳ Ｐゴシック" charset="0"/>
              <a:cs typeface="ＭＳ Ｐゴシック" charset="0"/>
            </a:endParaRP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charset="0"/>
                <a:ea typeface="ＭＳ Ｐゴシック" charset="0"/>
              </a:defRPr>
            </a:lvl9pPr>
          </a:lstStyle>
          <a:p>
            <a:fld id="{906AFD67-71EA-D84A-8C6E-7F1FAE98A44E}" type="slidenum">
              <a:rPr lang="it-IT" sz="1200">
                <a:solidFill>
                  <a:prstClr val="black"/>
                </a:solidFill>
              </a:rPr>
              <a:pPr/>
              <a:t>11</a:t>
            </a:fld>
            <a:endParaRPr lang="it-IT" sz="120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Molti</a:t>
            </a:r>
            <a:r>
              <a:rPr lang="it-IT" baseline="0" dirty="0" smtClean="0"/>
              <a:t> radicali liberi presenti nell’organismo sono responsabili di alterazione (o danni) che conducono poi all’</a:t>
            </a:r>
            <a:r>
              <a:rPr lang="it-IT" baseline="0" dirty="0" err="1" smtClean="0"/>
              <a:t>instaursi</a:t>
            </a:r>
            <a:r>
              <a:rPr lang="it-IT" baseline="0" dirty="0" smtClean="0"/>
              <a:t> di una malattia. I radicali liberi agiscono su lipidi delle cellule, </a:t>
            </a:r>
            <a:r>
              <a:rPr lang="it-IT" baseline="0" dirty="0" err="1" smtClean="0"/>
              <a:t>carboidarti</a:t>
            </a:r>
            <a:r>
              <a:rPr lang="it-IT" baseline="0" dirty="0" smtClean="0"/>
              <a:t>, fosfati, proteine, enzimi, DNA</a:t>
            </a:r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CF7250-4220-2D46-AF00-4E0BEA4B790A}" type="slidenum">
              <a:rPr lang="it-IT" smtClean="0"/>
              <a:t>21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40305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hf sldNum="0" hd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Ovr>
    <a:masterClrMapping/>
  </p:clrMapOvr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/>
          </a:p>
        </p:txBody>
      </p:sp>
    </p:spTree>
  </p:cSld>
  <p:clrMapOvr>
    <a:masterClrMapping/>
  </p:clrMapOvr>
  <p:hf sldNum="0"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</p:spTree>
  </p:cSld>
  <p:clrMapOvr>
    <a:masterClrMapping/>
  </p:clrMapOvr>
  <p:hf sldNum="0" hd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hf sldNum="0" hd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it-IT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fld id="{AA5D11CB-93E5-6B49-93A2-8B56B149A629}" type="slidenum">
              <a:rPr lang="it-IT" smtClean="0">
                <a:solidFill>
                  <a:prstClr val="white"/>
                </a:solidFill>
                <a:ea typeface="ＭＳ Ｐゴシック" charset="0"/>
                <a:cs typeface="ＭＳ Ｐゴシック" charset="0"/>
              </a:rPr>
              <a:pPr defTabSz="9144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t>‹N›</a:t>
            </a:fld>
            <a:endParaRPr lang="it-IT">
              <a:solidFill>
                <a:prstClr val="white"/>
              </a:solidFill>
              <a:ea typeface="ＭＳ Ｐゴシック" charset="0"/>
              <a:cs typeface="ＭＳ Ｐゴシック" charset="0"/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Title 11"/>
          <p:cNvSpPr>
            <a:spLocks noGrp="1"/>
          </p:cNvSpPr>
          <p:nvPr>
            <p:ph type="title" idx="4294967295"/>
          </p:nvPr>
        </p:nvSpPr>
        <p:spPr>
          <a:xfrm>
            <a:off x="516733" y="751982"/>
            <a:ext cx="8359775" cy="1255713"/>
          </a:xfrm>
        </p:spPr>
        <p:txBody>
          <a:bodyPr/>
          <a:lstStyle/>
          <a:p>
            <a:pPr algn="ctr"/>
            <a:r>
              <a:rPr lang="it-IT" sz="3200" b="1" dirty="0" smtClean="0">
                <a:latin typeface="Calibri" charset="0"/>
                <a:ea typeface="ＭＳ Ｐゴシック" charset="0"/>
                <a:cs typeface="Calibri" charset="0"/>
              </a:rPr>
              <a:t>STRESS OSSIDATIVO E </a:t>
            </a:r>
            <a:br>
              <a:rPr lang="it-IT" sz="3200" b="1" dirty="0" smtClean="0">
                <a:latin typeface="Calibri" charset="0"/>
                <a:ea typeface="ＭＳ Ｐゴシック" charset="0"/>
                <a:cs typeface="Calibri" charset="0"/>
              </a:rPr>
            </a:br>
            <a:r>
              <a:rPr lang="it-IT" sz="3200" b="1" dirty="0" smtClean="0">
                <a:latin typeface="Calibri" charset="0"/>
                <a:ea typeface="ＭＳ Ｐゴシック" charset="0"/>
                <a:cs typeface="Calibri" charset="0"/>
              </a:rPr>
              <a:t>DISTURBI DEL COMPORTAMENTO ALIMENTARE</a:t>
            </a:r>
            <a:r>
              <a:rPr lang="it-IT" sz="2400" b="1" dirty="0" smtClean="0">
                <a:latin typeface="Calibri" charset="0"/>
                <a:ea typeface="ＭＳ Ｐゴシック" charset="0"/>
                <a:cs typeface="Calibri" charset="0"/>
              </a:rPr>
              <a:t/>
            </a:r>
            <a:br>
              <a:rPr lang="it-IT" sz="2400" b="1" dirty="0" smtClean="0">
                <a:latin typeface="Calibri" charset="0"/>
                <a:ea typeface="ＭＳ Ｐゴシック" charset="0"/>
                <a:cs typeface="Calibri" charset="0"/>
              </a:rPr>
            </a:br>
            <a:r>
              <a:rPr lang="it-IT" sz="2400" b="1" dirty="0" smtClean="0">
                <a:latin typeface="Calibri" charset="0"/>
                <a:ea typeface="ＭＳ Ｐゴシック" charset="0"/>
                <a:cs typeface="Calibri" charset="0"/>
              </a:rPr>
              <a:t>Stress ossidativo: diagnosi, terapia, prevenzione</a:t>
            </a:r>
            <a:br>
              <a:rPr lang="it-IT" sz="2400" b="1" dirty="0" smtClean="0">
                <a:latin typeface="Calibri" charset="0"/>
                <a:ea typeface="ＭＳ Ｐゴシック" charset="0"/>
                <a:cs typeface="Calibri" charset="0"/>
              </a:rPr>
            </a:br>
            <a:r>
              <a:rPr lang="it-IT" sz="2400" b="1" dirty="0" smtClean="0">
                <a:latin typeface="Calibri" charset="0"/>
                <a:ea typeface="ＭＳ Ｐゴシック" charset="0"/>
                <a:cs typeface="Calibri" charset="0"/>
              </a:rPr>
              <a:t>27 Settembre 2014</a:t>
            </a:r>
            <a:endParaRPr lang="it-IT" sz="2400" b="1" dirty="0">
              <a:solidFill>
                <a:srgbClr val="FFFF00"/>
              </a:solidFill>
              <a:latin typeface="Calibri" charset="0"/>
              <a:ea typeface="ＭＳ Ｐゴシック" charset="0"/>
              <a:cs typeface="Calibri" charset="0"/>
            </a:endParaRPr>
          </a:p>
        </p:txBody>
      </p:sp>
      <p:sp>
        <p:nvSpPr>
          <p:cNvPr id="53250" name="Content Placeholder 12"/>
          <p:cNvSpPr>
            <a:spLocks noGrp="1"/>
          </p:cNvSpPr>
          <p:nvPr>
            <p:ph sz="half" idx="4294967295"/>
          </p:nvPr>
        </p:nvSpPr>
        <p:spPr>
          <a:xfrm>
            <a:off x="0" y="1997075"/>
            <a:ext cx="8447088" cy="4810125"/>
          </a:xfrm>
        </p:spPr>
        <p:txBody>
          <a:bodyPr/>
          <a:lstStyle/>
          <a:p>
            <a:pPr algn="ctr">
              <a:buFontTx/>
              <a:buNone/>
            </a:pPr>
            <a:r>
              <a:rPr lang="it-IT" sz="1800" b="1" dirty="0" smtClean="0">
                <a:latin typeface="Calibri" charset="0"/>
                <a:ea typeface="ＭＳ Ｐゴシック" charset="0"/>
                <a:cs typeface="Calibri" charset="0"/>
              </a:rPr>
              <a:t>Dott.ssa Giulia Tognana </a:t>
            </a:r>
            <a:endParaRPr lang="it-IT" sz="18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r>
              <a:rPr lang="it-IT" sz="1400" b="1" dirty="0">
                <a:latin typeface="Calibri" charset="0"/>
                <a:ea typeface="ＭＳ Ｐゴシック" charset="0"/>
                <a:cs typeface="Calibri" charset="0"/>
              </a:rPr>
              <a:t>Centro per i </a:t>
            </a:r>
            <a:r>
              <a:rPr lang="it-IT" sz="1400" b="1" dirty="0" smtClean="0">
                <a:latin typeface="Calibri" charset="0"/>
                <a:ea typeface="ＭＳ Ｐゴシック" charset="0"/>
                <a:cs typeface="Calibri" charset="0"/>
              </a:rPr>
              <a:t>DCA </a:t>
            </a:r>
            <a:r>
              <a:rPr lang="it-IT" sz="1400" b="1" dirty="0">
                <a:latin typeface="Calibri" charset="0"/>
                <a:ea typeface="ＭＳ Ｐゴシック" charset="0"/>
                <a:cs typeface="Calibri" charset="0"/>
              </a:rPr>
              <a:t>- Casa di Cura Privata Villa </a:t>
            </a:r>
            <a:r>
              <a:rPr lang="it-IT" sz="1400" b="1" dirty="0" smtClean="0">
                <a:latin typeface="Calibri" charset="0"/>
                <a:ea typeface="ＭＳ Ｐゴシック" charset="0"/>
                <a:cs typeface="Calibri" charset="0"/>
              </a:rPr>
              <a:t>Margherita</a:t>
            </a:r>
          </a:p>
          <a:p>
            <a:pPr algn="ctr">
              <a:buFontTx/>
              <a:buNone/>
            </a:pPr>
            <a:r>
              <a:rPr lang="it-IT" sz="1400" b="1" dirty="0" smtClean="0">
                <a:latin typeface="Calibri" charset="0"/>
                <a:ea typeface="ＭＳ Ｐゴシック" charset="0"/>
                <a:cs typeface="Calibri" charset="0"/>
              </a:rPr>
              <a:t>Responsabile dott.ssa Patrizia </a:t>
            </a:r>
            <a:r>
              <a:rPr lang="it-IT" sz="1400" b="1" dirty="0" err="1" smtClean="0">
                <a:latin typeface="Calibri" charset="0"/>
                <a:ea typeface="ＭＳ Ｐゴシック" charset="0"/>
                <a:cs typeface="Calibri" charset="0"/>
              </a:rPr>
              <a:t>Todisco</a:t>
            </a:r>
            <a:endParaRPr lang="it-IT" sz="14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r>
              <a:rPr lang="it-IT" sz="1400" b="1" dirty="0">
                <a:latin typeface="Calibri" charset="0"/>
                <a:ea typeface="ＭＳ Ｐゴシック" charset="0"/>
                <a:cs typeface="Calibri" charset="0"/>
              </a:rPr>
              <a:t>Arcugnano (VI)</a:t>
            </a: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  <a:p>
            <a:pPr>
              <a:buFontTx/>
              <a:buNone/>
            </a:pPr>
            <a:endParaRPr lang="it-IT" sz="20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  <a:p>
            <a:pPr algn="ctr">
              <a:buFontTx/>
              <a:buNone/>
            </a:pPr>
            <a:endParaRPr lang="it-IT" sz="2400" b="1" dirty="0">
              <a:latin typeface="Calibri" charset="0"/>
              <a:ea typeface="ＭＳ Ｐゴシック" charset="0"/>
              <a:cs typeface="Calibri" charset="0"/>
            </a:endParaRPr>
          </a:p>
        </p:txBody>
      </p:sp>
      <p:pic>
        <p:nvPicPr>
          <p:cNvPr id="34819" name="Picture 3" descr="C:\Users\Giulia\Desktop\y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0905" y="3556617"/>
            <a:ext cx="7168667" cy="3301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4" descr="C:\Users\Giulia\Desktop\logo_small 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110" y="3556617"/>
            <a:ext cx="1266825" cy="133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801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81000" y="1682136"/>
            <a:ext cx="8458200" cy="5219071"/>
          </a:xfrm>
        </p:spPr>
        <p:txBody>
          <a:bodyPr/>
          <a:lstStyle/>
          <a:p>
            <a:pPr marL="0" indent="0">
              <a:buNone/>
            </a:pPr>
            <a:r>
              <a:rPr lang="it-IT" sz="2400" b="1" dirty="0" smtClean="0">
                <a:latin typeface="Calibri"/>
                <a:cs typeface="Calibri"/>
              </a:rPr>
              <a:t>C. È </a:t>
            </a:r>
            <a:r>
              <a:rPr lang="it-IT" sz="2400" b="1" dirty="0">
                <a:latin typeface="Calibri"/>
                <a:cs typeface="Calibri"/>
              </a:rPr>
              <a:t>presente un marcato disagio in rapporto alle </a:t>
            </a:r>
            <a:r>
              <a:rPr lang="it-IT" sz="2400" b="1" dirty="0" smtClean="0">
                <a:latin typeface="Calibri"/>
                <a:cs typeface="Calibri"/>
              </a:rPr>
              <a:t>abbuffate</a:t>
            </a:r>
          </a:p>
          <a:p>
            <a:pPr marL="0" indent="0">
              <a:buNone/>
            </a:pPr>
            <a:r>
              <a:rPr lang="it-IT" sz="2400" b="1" dirty="0" smtClean="0">
                <a:latin typeface="Calibri"/>
                <a:cs typeface="Calibri"/>
              </a:rPr>
              <a:t> </a:t>
            </a:r>
          </a:p>
          <a:p>
            <a:pPr marL="0" indent="0">
              <a:buNone/>
            </a:pPr>
            <a:r>
              <a:rPr lang="it-IT" sz="2400" b="1" dirty="0" smtClean="0">
                <a:latin typeface="Calibri"/>
                <a:cs typeface="Calibri"/>
              </a:rPr>
              <a:t>D. Le </a:t>
            </a:r>
            <a:r>
              <a:rPr lang="it-IT" sz="2400" b="1" dirty="0">
                <a:latin typeface="Calibri"/>
                <a:cs typeface="Calibri"/>
              </a:rPr>
              <a:t>abbuffate si verificano, in media, almeno una volta a settimana per 3 mesi </a:t>
            </a:r>
            <a:endParaRPr lang="it-IT" sz="2400" b="1" dirty="0" smtClean="0">
              <a:latin typeface="Calibri"/>
              <a:cs typeface="Calibri"/>
            </a:endParaRPr>
          </a:p>
          <a:p>
            <a:pPr marL="0" indent="0">
              <a:buNone/>
            </a:pPr>
            <a:endParaRPr lang="it-IT" sz="2400" b="1" dirty="0" smtClean="0">
              <a:latin typeface="Calibri"/>
              <a:cs typeface="Calibri"/>
            </a:endParaRPr>
          </a:p>
          <a:p>
            <a:pPr marL="0" indent="0">
              <a:buNone/>
            </a:pPr>
            <a:r>
              <a:rPr lang="it-IT" sz="2400" b="1" dirty="0" smtClean="0">
                <a:latin typeface="Calibri"/>
                <a:cs typeface="Calibri"/>
              </a:rPr>
              <a:t>E. Le </a:t>
            </a:r>
            <a:r>
              <a:rPr lang="it-IT" sz="2400" b="1" dirty="0">
                <a:latin typeface="Calibri"/>
                <a:cs typeface="Calibri"/>
              </a:rPr>
              <a:t>abbuffate non sono associate con l’attuazione ricorrente di condotte compensatorie inappropriate come nella bulimia nervosa e </a:t>
            </a:r>
            <a:r>
              <a:rPr lang="it-IT" sz="2400" b="1" dirty="0" smtClean="0">
                <a:latin typeface="Calibri"/>
                <a:cs typeface="Calibri"/>
              </a:rPr>
              <a:t>non </a:t>
            </a:r>
            <a:r>
              <a:rPr lang="it-IT" sz="2400" b="1" dirty="0">
                <a:latin typeface="Calibri"/>
                <a:cs typeface="Calibri"/>
              </a:rPr>
              <a:t>si verificano esclusivamente durante il decorso della bulimia nervosa o dell’anoressia nervosa </a:t>
            </a:r>
          </a:p>
          <a:p>
            <a:pPr marL="0" indent="0" algn="just">
              <a:buNone/>
            </a:pPr>
            <a:endParaRPr lang="it-IT" sz="2400" dirty="0">
              <a:latin typeface="Calibri"/>
              <a:cs typeface="Calibri"/>
            </a:endParaRP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57579" y="2959"/>
            <a:ext cx="8763000" cy="914400"/>
          </a:xfrm>
        </p:spPr>
        <p:txBody>
          <a:bodyPr/>
          <a:lstStyle/>
          <a:p>
            <a:pPr algn="l" eaLnBrk="1" hangingPunct="1"/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	DISTURBO DA ALIMENTAZIONE INCONTROLLATA (BED)</a:t>
            </a:r>
            <a:endParaRPr lang="it-IT" sz="2000" b="1" dirty="0"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58619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contenuto 2"/>
          <p:cNvSpPr>
            <a:spLocks noGrp="1"/>
          </p:cNvSpPr>
          <p:nvPr>
            <p:ph idx="1"/>
          </p:nvPr>
        </p:nvSpPr>
        <p:spPr>
          <a:xfrm>
            <a:off x="323850" y="1052513"/>
            <a:ext cx="8496300" cy="5473700"/>
          </a:xfrm>
        </p:spPr>
        <p:txBody>
          <a:bodyPr/>
          <a:lstStyle/>
          <a:p>
            <a:pPr marL="0" indent="0" algn="just">
              <a:buFontTx/>
              <a:buNone/>
              <a:defRPr/>
            </a:pPr>
            <a:r>
              <a:rPr lang="it-IT" sz="2800" b="1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Specificare il livello attuale di gravità </a:t>
            </a:r>
            <a:endParaRPr lang="it-IT" sz="2800" dirty="0">
              <a:solidFill>
                <a:srgbClr val="FFFF00"/>
              </a:solidFill>
              <a:latin typeface="Calibri"/>
              <a:ea typeface="ＭＳ Ｐゴシック" charset="0"/>
              <a:cs typeface="Calibri"/>
            </a:endParaRPr>
          </a:p>
          <a:p>
            <a:pPr marL="0" indent="0">
              <a:buFontTx/>
              <a:buNone/>
              <a:defRPr/>
            </a:pPr>
            <a:r>
              <a:rPr lang="it-IT" sz="2800" dirty="0" smtClean="0">
                <a:latin typeface="Calibri"/>
                <a:cs typeface="Calibri"/>
              </a:rPr>
              <a:t>Il </a:t>
            </a:r>
            <a:r>
              <a:rPr lang="it-IT" sz="2800" dirty="0">
                <a:latin typeface="Calibri"/>
                <a:cs typeface="Calibri"/>
              </a:rPr>
              <a:t>livello minimo di gravità è basato sulla frequenza delle crisi bulimiche (vedi sotto). Il livello di gravità </a:t>
            </a:r>
            <a:r>
              <a:rPr lang="it-IT" sz="2800" dirty="0" err="1">
                <a:latin typeface="Calibri"/>
                <a:cs typeface="Calibri"/>
              </a:rPr>
              <a:t>puo</a:t>
            </a:r>
            <a:r>
              <a:rPr lang="it-IT" sz="2800" dirty="0">
                <a:latin typeface="Calibri"/>
                <a:cs typeface="Calibri"/>
              </a:rPr>
              <a:t>̀ essere aumentato tenendo conto degli altri sintomi e del grado di disabilità funzionale</a:t>
            </a:r>
            <a:br>
              <a:rPr lang="it-IT" sz="2800" dirty="0">
                <a:latin typeface="Calibri"/>
                <a:cs typeface="Calibri"/>
              </a:rPr>
            </a:br>
            <a:endParaRPr lang="it-IT" sz="2800" dirty="0" smtClean="0">
              <a:latin typeface="Calibri"/>
              <a:cs typeface="Calibri"/>
            </a:endParaRPr>
          </a:p>
          <a:p>
            <a:pPr>
              <a:buFont typeface="Arial"/>
              <a:buChar char="•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cs typeface="Calibri"/>
              </a:rPr>
              <a:t>Lieve</a:t>
            </a:r>
            <a:r>
              <a:rPr lang="it-IT" sz="2800" dirty="0">
                <a:latin typeface="Calibri"/>
                <a:cs typeface="Calibri"/>
              </a:rPr>
              <a:t>: 1-3 crisi bulimiche per </a:t>
            </a:r>
            <a:r>
              <a:rPr lang="it-IT" sz="2800" dirty="0" smtClean="0">
                <a:latin typeface="Calibri"/>
                <a:cs typeface="Calibri"/>
              </a:rPr>
              <a:t>settimana</a:t>
            </a:r>
          </a:p>
          <a:p>
            <a:pPr>
              <a:buFont typeface="Arial"/>
              <a:buChar char="•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cs typeface="Calibri"/>
              </a:rPr>
              <a:t>Moderato</a:t>
            </a:r>
            <a:r>
              <a:rPr lang="it-IT" sz="2800" dirty="0">
                <a:latin typeface="Calibri"/>
                <a:cs typeface="Calibri"/>
              </a:rPr>
              <a:t>: 4-7 crisi bulimiche per settimana </a:t>
            </a:r>
            <a:endParaRPr lang="it-IT" sz="2800" dirty="0" smtClean="0">
              <a:latin typeface="Calibri"/>
              <a:cs typeface="Calibri"/>
            </a:endParaRPr>
          </a:p>
          <a:p>
            <a:pPr>
              <a:buFont typeface="Arial"/>
              <a:buChar char="•"/>
              <a:defRPr/>
            </a:pPr>
            <a:r>
              <a:rPr lang="it-IT" sz="2800" b="1" dirty="0">
                <a:solidFill>
                  <a:srgbClr val="FFFF00"/>
                </a:solidFill>
                <a:latin typeface="Calibri"/>
                <a:cs typeface="Calibri"/>
              </a:rPr>
              <a:t>Grave</a:t>
            </a:r>
            <a:r>
              <a:rPr lang="it-IT" sz="2800" dirty="0">
                <a:latin typeface="Calibri"/>
                <a:cs typeface="Calibri"/>
              </a:rPr>
              <a:t>: 8-13 crisi bulimiche per settimana </a:t>
            </a:r>
            <a:endParaRPr lang="it-IT" sz="2800" dirty="0" smtClean="0">
              <a:latin typeface="Calibri"/>
              <a:cs typeface="Calibri"/>
            </a:endParaRPr>
          </a:p>
          <a:p>
            <a:pPr>
              <a:buFont typeface="Arial"/>
              <a:buChar char="•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cs typeface="Calibri"/>
              </a:rPr>
              <a:t>Estremo</a:t>
            </a:r>
            <a:r>
              <a:rPr lang="it-IT" sz="2800" dirty="0">
                <a:latin typeface="Calibri"/>
                <a:cs typeface="Calibri"/>
              </a:rPr>
              <a:t>: 14 o </a:t>
            </a:r>
            <a:r>
              <a:rPr lang="it-IT" sz="2800" dirty="0" err="1">
                <a:latin typeface="Calibri"/>
                <a:cs typeface="Calibri"/>
              </a:rPr>
              <a:t>piu</a:t>
            </a:r>
            <a:r>
              <a:rPr lang="it-IT" sz="2800" dirty="0">
                <a:latin typeface="Calibri"/>
                <a:cs typeface="Calibri"/>
              </a:rPr>
              <a:t>̀ crisi bulimiche per settimana 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96175"/>
            <a:ext cx="8763000" cy="74868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 	</a:t>
            </a:r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DISTURBO DA ALIMENTAZIONE INCONTROLLATA (BED</a:t>
            </a:r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)</a:t>
            </a:r>
            <a:endParaRPr lang="it-IT" sz="2000" b="1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250825" y="1219617"/>
            <a:ext cx="8713788" cy="5311775"/>
          </a:xfrm>
        </p:spPr>
        <p:txBody>
          <a:bodyPr/>
          <a:lstStyle/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u="sng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ATYPICAL ANOREXIA NERVOSA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All of the criteria for Anorexia Nervosa are met, except that, despite significant weight loss, the individual’s weight is within or above the normal range.  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endParaRPr lang="en-US" sz="1000" b="1" dirty="0">
              <a:latin typeface="Calibri"/>
              <a:ea typeface="ＭＳ Ｐゴシック" charset="0"/>
              <a:cs typeface="Calibri"/>
            </a:endParaRP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u="sng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SUBTHRESHOLD BULIMIA NERVOSA </a:t>
            </a: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(low frequency or limited duration)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All of the criteria for Bulimia Nervosa are met, except that the binge eating and inappropriate compensatory behaviors occur, on average, less than once a week and/or for less than for 3 months. 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endParaRPr lang="en-US" sz="1000" b="1" dirty="0">
              <a:latin typeface="Calibri"/>
              <a:ea typeface="ＭＳ Ｐゴシック" charset="0"/>
              <a:cs typeface="Calibri"/>
            </a:endParaRP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u="sng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SUBTHRESHOLD BINGE EATING DISORDER </a:t>
            </a: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(low frequency or limited duration)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All of the criteria for Binge Eating Disorder are met, except that the binge eating occurs, on average, less than once a week and/or for less than for 3 months. </a:t>
            </a:r>
            <a:endParaRPr lang="en-US" sz="2000" b="1" dirty="0" smtClean="0">
              <a:latin typeface="Calibri"/>
              <a:ea typeface="ＭＳ Ｐゴシック" charset="0"/>
              <a:cs typeface="Calibri"/>
            </a:endParaRP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endParaRPr lang="en-US" sz="1000" b="1" dirty="0">
              <a:latin typeface="Calibri"/>
              <a:ea typeface="ＭＳ Ｐゴシック" charset="0"/>
              <a:cs typeface="Calibri"/>
            </a:endParaRP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u="sng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PURGING DISORDER</a:t>
            </a:r>
          </a:p>
          <a:p>
            <a:pPr marL="0" algn="just" eaLnBrk="1" hangingPunct="1">
              <a:spcBef>
                <a:spcPct val="0"/>
              </a:spcBef>
              <a:buFontTx/>
              <a:buNone/>
            </a:pPr>
            <a:r>
              <a:rPr lang="en-US" sz="2000" b="1" dirty="0">
                <a:latin typeface="Calibri"/>
                <a:ea typeface="ＭＳ Ｐゴシック" charset="0"/>
                <a:cs typeface="Calibri"/>
              </a:rPr>
              <a:t>Recurrent purging behavior to influence weight or shape, such as self-induced vomiting, misuse of laxatives, diuretics, or other medications, in the absence of binge eating. Self-evaluation is unduly influenced by body shape or weight or there is an intense fear of gaining weight or becoming fat. </a:t>
            </a:r>
            <a:endParaRPr lang="it-IT" sz="20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24577" name="Title 1"/>
          <p:cNvSpPr>
            <a:spLocks noGrp="1"/>
          </p:cNvSpPr>
          <p:nvPr>
            <p:ph type="title"/>
          </p:nvPr>
        </p:nvSpPr>
        <p:spPr>
          <a:xfrm>
            <a:off x="107950" y="476250"/>
            <a:ext cx="9036050" cy="609600"/>
          </a:xfrm>
        </p:spPr>
        <p:txBody>
          <a:bodyPr/>
          <a:lstStyle/>
          <a:p>
            <a:pPr marL="342900" indent="-342900" algn="just"/>
            <a:r>
              <a:rPr lang="en-US" sz="2000" b="1" dirty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	EATING DISORDERS NOT OTHERWISE SPECIFIED</a:t>
            </a:r>
            <a:br>
              <a:rPr lang="en-US" sz="2000" b="1" dirty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</a:br>
            <a:r>
              <a:rPr lang="en-US" sz="2000" b="1" dirty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  <a:t>FEEDING AND EATING CONDITIONS NOT ELSEWHERE CLASSIFIED</a:t>
            </a:r>
            <a:br>
              <a:rPr lang="en-US" sz="2000" b="1" dirty="0">
                <a:solidFill>
                  <a:srgbClr val="FFFFFF"/>
                </a:solidFill>
                <a:latin typeface="Calibri"/>
                <a:ea typeface="ＭＳ Ｐゴシック" charset="0"/>
                <a:cs typeface="Calibri"/>
              </a:rPr>
            </a:br>
            <a:endParaRPr lang="it-IT" sz="2000" b="1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5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6100" y="1489568"/>
            <a:ext cx="4876800" cy="37338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8555" name="Rectangle 11"/>
          <p:cNvSpPr>
            <a:spLocks noChangeArrowheads="1"/>
          </p:cNvSpPr>
          <p:nvPr/>
        </p:nvSpPr>
        <p:spPr bwMode="auto">
          <a:xfrm>
            <a:off x="4755965" y="6230521"/>
            <a:ext cx="4191000" cy="4572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chemeClr val="bg2"/>
            </a:outerShdw>
          </a:effectLst>
          <a:ex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40000"/>
              <a:buFont typeface="Monotype Sorts" pitchFamily="2" charset="2"/>
              <a:buNone/>
            </a:pPr>
            <a:r>
              <a:rPr lang="it-IT" sz="18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	</a:t>
            </a:r>
            <a:r>
              <a:rPr lang="it-IT" sz="1800" dirty="0" err="1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Fairburn</a:t>
            </a:r>
            <a:r>
              <a:rPr lang="it-IT" sz="1800" dirty="0">
                <a:solidFill>
                  <a:schemeClr val="tx1"/>
                </a:solidFill>
                <a:effectLst/>
                <a:latin typeface="Calibri" pitchFamily="34" charset="0"/>
                <a:cs typeface="Calibri" pitchFamily="34" charset="0"/>
              </a:rPr>
              <a:t> &amp; Harrison, Lancet, 2003</a:t>
            </a:r>
          </a:p>
        </p:txBody>
      </p:sp>
    </p:spTree>
    <p:extLst>
      <p:ext uri="{BB962C8B-B14F-4D97-AF65-F5344CB8AC3E}">
        <p14:creationId xmlns:p14="http://schemas.microsoft.com/office/powerpoint/2010/main" val="368693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323850" y="476250"/>
            <a:ext cx="5346700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it-IT" sz="3200" dirty="0">
                <a:latin typeface="Calibri" pitchFamily="34" charset="0"/>
                <a:cs typeface="Calibri" pitchFamily="34" charset="0"/>
              </a:rPr>
              <a:t>Le complicanze “mediche” a carico dei vari organi sono dovute a: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473587" y="2874701"/>
            <a:ext cx="53467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§"/>
            </a:pPr>
            <a:r>
              <a:rPr lang="it-IT" sz="3200" dirty="0">
                <a:latin typeface="Calibri" pitchFamily="34" charset="0"/>
                <a:cs typeface="Calibri" pitchFamily="34" charset="0"/>
              </a:rPr>
              <a:t>malnutrizione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buClr>
                <a:srgbClr val="FF3300"/>
              </a:buClr>
              <a:buFont typeface="Wingdings" pitchFamily="2" charset="2"/>
              <a:buChar char="§"/>
            </a:pPr>
            <a:r>
              <a:rPr lang="it-IT" sz="3200" dirty="0">
                <a:latin typeface="Calibri" pitchFamily="34" charset="0"/>
                <a:cs typeface="Calibri" pitchFamily="34" charset="0"/>
              </a:rPr>
              <a:t> comportamenti purgativi</a:t>
            </a: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556149" y="4585078"/>
            <a:ext cx="5499100" cy="2062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it-IT" sz="3200" i="1" dirty="0">
                <a:solidFill>
                  <a:srgbClr val="FF6D4B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alibri" pitchFamily="34" charset="0"/>
                <a:cs typeface="Calibri" pitchFamily="34" charset="0"/>
              </a:rPr>
              <a:t>La maggior parte delle complicanze “mediche” regredisce con il recupero ponderale</a:t>
            </a:r>
          </a:p>
        </p:txBody>
      </p:sp>
      <p:pic>
        <p:nvPicPr>
          <p:cNvPr id="10" name="Picture 2" descr="malnut-effett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03" y="159920"/>
            <a:ext cx="3764132" cy="27147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125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Text Box 2"/>
          <p:cNvSpPr txBox="1">
            <a:spLocks noChangeArrowheads="1"/>
          </p:cNvSpPr>
          <p:nvPr/>
        </p:nvSpPr>
        <p:spPr bwMode="auto">
          <a:xfrm>
            <a:off x="304800" y="304800"/>
            <a:ext cx="3810000" cy="10668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E1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3200" dirty="0">
                <a:solidFill>
                  <a:srgbClr val="FFFF66"/>
                </a:solidFill>
                <a:latin typeface="Calibri" pitchFamily="34" charset="0"/>
                <a:cs typeface="Calibri" pitchFamily="34" charset="0"/>
              </a:rPr>
              <a:t>COMPLICANZE</a:t>
            </a:r>
          </a:p>
          <a:p>
            <a:pPr algn="ctr"/>
            <a:r>
              <a:rPr lang="it-IT" sz="3200" dirty="0">
                <a:solidFill>
                  <a:srgbClr val="FFFF66"/>
                </a:solidFill>
                <a:latin typeface="Calibri" pitchFamily="34" charset="0"/>
                <a:cs typeface="Calibri" pitchFamily="34" charset="0"/>
              </a:rPr>
              <a:t>“MEDICHE”</a:t>
            </a:r>
          </a:p>
        </p:txBody>
      </p:sp>
      <p:sp>
        <p:nvSpPr>
          <p:cNvPr id="649219" name="Text Box 3"/>
          <p:cNvSpPr txBox="1">
            <a:spLocks noChangeArrowheads="1"/>
          </p:cNvSpPr>
          <p:nvPr/>
        </p:nvSpPr>
        <p:spPr bwMode="auto">
          <a:xfrm>
            <a:off x="6400800" y="1671638"/>
            <a:ext cx="2286000" cy="1200329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bradicardia</a:t>
            </a:r>
          </a:p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ipotensione</a:t>
            </a:r>
          </a:p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aritmie</a:t>
            </a:r>
          </a:p>
        </p:txBody>
      </p:sp>
      <p:sp>
        <p:nvSpPr>
          <p:cNvPr id="649221" name="Text Box 5"/>
          <p:cNvSpPr txBox="1">
            <a:spLocks noChangeArrowheads="1"/>
          </p:cNvSpPr>
          <p:nvPr/>
        </p:nvSpPr>
        <p:spPr bwMode="auto">
          <a:xfrm>
            <a:off x="5029200" y="4102100"/>
            <a:ext cx="3733800" cy="1200329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stipsi</a:t>
            </a:r>
          </a:p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colopatia da lassativi</a:t>
            </a:r>
          </a:p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erosioni esofagee</a:t>
            </a:r>
          </a:p>
        </p:txBody>
      </p:sp>
      <p:sp>
        <p:nvSpPr>
          <p:cNvPr id="649222" name="Text Box 6"/>
          <p:cNvSpPr txBox="1">
            <a:spLocks noChangeArrowheads="1"/>
          </p:cNvSpPr>
          <p:nvPr/>
        </p:nvSpPr>
        <p:spPr bwMode="auto">
          <a:xfrm>
            <a:off x="5366592" y="3327400"/>
            <a:ext cx="1638204" cy="461665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osteoporosi</a:t>
            </a:r>
          </a:p>
        </p:txBody>
      </p:sp>
      <p:sp>
        <p:nvSpPr>
          <p:cNvPr id="649223" name="Text Box 7"/>
          <p:cNvSpPr txBox="1">
            <a:spLocks noChangeArrowheads="1"/>
          </p:cNvSpPr>
          <p:nvPr/>
        </p:nvSpPr>
        <p:spPr bwMode="auto">
          <a:xfrm>
            <a:off x="2414635" y="5311775"/>
            <a:ext cx="1296893" cy="461665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infezioni</a:t>
            </a:r>
          </a:p>
        </p:txBody>
      </p:sp>
      <p:sp>
        <p:nvSpPr>
          <p:cNvPr id="649224" name="Text Box 8"/>
          <p:cNvSpPr txBox="1">
            <a:spLocks noChangeArrowheads="1"/>
          </p:cNvSpPr>
          <p:nvPr/>
        </p:nvSpPr>
        <p:spPr bwMode="auto">
          <a:xfrm>
            <a:off x="564630" y="4562475"/>
            <a:ext cx="1552028" cy="461665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neuropatie</a:t>
            </a:r>
          </a:p>
        </p:txBody>
      </p:sp>
      <p:sp>
        <p:nvSpPr>
          <p:cNvPr id="649225" name="Text Box 9"/>
          <p:cNvSpPr txBox="1">
            <a:spLocks noChangeArrowheads="1"/>
          </p:cNvSpPr>
          <p:nvPr/>
        </p:nvSpPr>
        <p:spPr bwMode="auto">
          <a:xfrm>
            <a:off x="752155" y="6062663"/>
            <a:ext cx="2659702" cy="461665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insufficienza renale</a:t>
            </a:r>
          </a:p>
        </p:txBody>
      </p:sp>
      <p:sp>
        <p:nvSpPr>
          <p:cNvPr id="649226" name="Text Box 10"/>
          <p:cNvSpPr txBox="1">
            <a:spLocks noChangeArrowheads="1"/>
          </p:cNvSpPr>
          <p:nvPr/>
        </p:nvSpPr>
        <p:spPr bwMode="auto">
          <a:xfrm>
            <a:off x="457200" y="2620963"/>
            <a:ext cx="2942280" cy="1569660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buFontTx/>
              <a:buChar char="•"/>
            </a:pPr>
            <a:r>
              <a:rPr lang="it-IT" sz="2400" i="1" dirty="0">
                <a:latin typeface="Calibri" pitchFamily="34" charset="0"/>
                <a:cs typeface="Calibri" pitchFamily="34" charset="0"/>
              </a:rPr>
              <a:t> anemia</a:t>
            </a:r>
          </a:p>
          <a:p>
            <a:pPr>
              <a:buFontTx/>
              <a:buChar char="•"/>
            </a:pPr>
            <a:r>
              <a:rPr lang="it-IT" sz="2400" i="1" dirty="0">
                <a:latin typeface="Calibri" pitchFamily="34" charset="0"/>
                <a:cs typeface="Calibri" pitchFamily="34" charset="0"/>
              </a:rPr>
              <a:t> leucopenia</a:t>
            </a:r>
          </a:p>
          <a:p>
            <a:pPr>
              <a:buFontTx/>
              <a:buChar char="•"/>
            </a:pPr>
            <a:r>
              <a:rPr lang="it-IT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2400" i="1" dirty="0" err="1">
                <a:latin typeface="Calibri" pitchFamily="34" charset="0"/>
                <a:cs typeface="Calibri" pitchFamily="34" charset="0"/>
              </a:rPr>
              <a:t>piastrinopenia</a:t>
            </a:r>
            <a:endParaRPr lang="it-IT" sz="2400" i="1" dirty="0">
              <a:latin typeface="Calibri" pitchFamily="34" charset="0"/>
              <a:cs typeface="Calibri" pitchFamily="34" charset="0"/>
            </a:endParaRPr>
          </a:p>
          <a:p>
            <a:pPr>
              <a:buFontTx/>
              <a:buChar char="•"/>
            </a:pPr>
            <a:r>
              <a:rPr lang="it-IT" sz="2400" i="1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2400" i="1" dirty="0" err="1">
                <a:latin typeface="Calibri" pitchFamily="34" charset="0"/>
                <a:cs typeface="Calibri" pitchFamily="34" charset="0"/>
              </a:rPr>
              <a:t>alteraz</a:t>
            </a:r>
            <a:r>
              <a:rPr lang="it-IT" sz="2400" i="1" dirty="0">
                <a:latin typeface="Calibri" pitchFamily="34" charset="0"/>
                <a:cs typeface="Calibri" pitchFamily="34" charset="0"/>
              </a:rPr>
              <a:t>. immunitarie</a:t>
            </a:r>
          </a:p>
        </p:txBody>
      </p:sp>
      <p:sp>
        <p:nvSpPr>
          <p:cNvPr id="649228" name="Text Box 12"/>
          <p:cNvSpPr txBox="1">
            <a:spLocks noChangeArrowheads="1"/>
          </p:cNvSpPr>
          <p:nvPr/>
        </p:nvSpPr>
        <p:spPr bwMode="auto">
          <a:xfrm>
            <a:off x="228600" y="1600200"/>
            <a:ext cx="3581400" cy="461665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alterazioni ormonali</a:t>
            </a:r>
          </a:p>
        </p:txBody>
      </p:sp>
      <p:sp>
        <p:nvSpPr>
          <p:cNvPr id="649229" name="Text Box 13"/>
          <p:cNvSpPr txBox="1">
            <a:spLocks noChangeArrowheads="1"/>
          </p:cNvSpPr>
          <p:nvPr/>
        </p:nvSpPr>
        <p:spPr bwMode="auto">
          <a:xfrm>
            <a:off x="5334000" y="5715000"/>
            <a:ext cx="3276600" cy="830997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danno epatico</a:t>
            </a:r>
          </a:p>
          <a:p>
            <a:pPr>
              <a:buFontTx/>
              <a:buChar char="•"/>
            </a:pPr>
            <a:r>
              <a:rPr lang="it-IT" sz="2400" i="1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danno pancreatico</a:t>
            </a:r>
          </a:p>
        </p:txBody>
      </p:sp>
      <p:sp>
        <p:nvSpPr>
          <p:cNvPr id="649230" name="Text Box 14"/>
          <p:cNvSpPr txBox="1">
            <a:spLocks noChangeArrowheads="1"/>
          </p:cNvSpPr>
          <p:nvPr/>
        </p:nvSpPr>
        <p:spPr bwMode="auto">
          <a:xfrm>
            <a:off x="4724400" y="457200"/>
            <a:ext cx="3733800" cy="830997"/>
          </a:xfrm>
          <a:prstGeom prst="rect">
            <a:avLst/>
          </a:prstGeom>
          <a:noFill/>
          <a:ln w="12700">
            <a:solidFill>
              <a:srgbClr val="D9D9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2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4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rPr>
              <a:t> alterazioni equilibrio idro-elettrolitico</a:t>
            </a:r>
          </a:p>
        </p:txBody>
      </p:sp>
      <p:pic>
        <p:nvPicPr>
          <p:cNvPr id="649232" name="Picture 16" descr="lib_anoressianervos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41" r="56131"/>
          <a:stretch>
            <a:fillRect/>
          </a:stretch>
        </p:blipFill>
        <p:spPr bwMode="auto">
          <a:xfrm>
            <a:off x="3886200" y="1989138"/>
            <a:ext cx="981075" cy="338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844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43106" name="Group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23302826"/>
              </p:ext>
            </p:extLst>
          </p:nvPr>
        </p:nvGraphicFramePr>
        <p:xfrm>
          <a:off x="381000" y="381000"/>
          <a:ext cx="8382000" cy="5916614"/>
        </p:xfrm>
        <a:graphic>
          <a:graphicData uri="http://schemas.openxmlformats.org/drawingml/2006/table">
            <a:tbl>
              <a:tblPr/>
              <a:tblGrid>
                <a:gridCol w="3905250"/>
                <a:gridCol w="4476750"/>
              </a:tblGrid>
              <a:tr h="862013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EFFETTI DELLA RESTRIZIONE CALORICA (MINNESOTA STUDY)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50">
                      <a:fgClr>
                        <a:srgbClr val="E1E1FF"/>
                      </a:fgClr>
                      <a:bgClr>
                        <a:srgbClr val="FFFFFF"/>
                      </a:bgClr>
                    </a:pattFill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569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FISICI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50">
                      <a:fgClr>
                        <a:srgbClr val="E1E1FF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PSICOLOGICI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50">
                      <a:fgClr>
                        <a:srgbClr val="E1E1FF"/>
                      </a:fgClr>
                      <a:bgClr>
                        <a:srgbClr val="FFFFFF"/>
                      </a:bgClr>
                    </a:pattFill>
                  </a:tcPr>
                </a:tc>
              </a:tr>
              <a:tr h="44846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Riduzione metab. basale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Ipotermia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Astenia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Ipotensione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Disturbi del sonno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Riduzione libido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Disturbi gastroenterici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Edema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Parestesie…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rgbClr val="EFEFFF"/>
                      </a:fgClr>
                      <a:bgClr>
                        <a:srgbClr val="FFFFFF"/>
                      </a:bgClr>
                    </a:patt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Ansia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Depressione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Irritabilità, apatia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Labilità emotiva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Ridotta concentrazione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Episodi psicotici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Preoccupazione per il cibo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Inusuali abitudini alimentari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it-IT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>
                            <a:outerShdw blurRad="38100" dist="38100" dir="2700000" algn="tl">
                              <a:srgbClr val="C0C0C0"/>
                            </a:outerShdw>
                          </a:effectLst>
                          <a:latin typeface="Calibri" pitchFamily="34" charset="0"/>
                          <a:cs typeface="Calibri" pitchFamily="34" charset="0"/>
                        </a:rPr>
                        <a:t>Attacchi bulimici…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pattFill prst="pct60">
                      <a:fgClr>
                        <a:srgbClr val="EFEFFF"/>
                      </a:fgClr>
                      <a:bgClr>
                        <a:srgbClr val="FFFFFF"/>
                      </a:bgClr>
                    </a:patt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70175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4130" name="Picture 2" descr="minnesota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4131" name="Text Box 3"/>
          <p:cNvSpPr txBox="1">
            <a:spLocks noChangeArrowheads="1"/>
          </p:cNvSpPr>
          <p:nvPr/>
        </p:nvSpPr>
        <p:spPr bwMode="auto">
          <a:xfrm>
            <a:off x="419100" y="1295400"/>
            <a:ext cx="85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latin typeface="Comic Sans MS" pitchFamily="66" charset="0"/>
              </a:rPr>
              <a:t>160%</a:t>
            </a:r>
          </a:p>
        </p:txBody>
      </p:sp>
      <p:sp>
        <p:nvSpPr>
          <p:cNvPr id="944132" name="Text Box 4"/>
          <p:cNvSpPr txBox="1">
            <a:spLocks noChangeArrowheads="1"/>
          </p:cNvSpPr>
          <p:nvPr/>
        </p:nvSpPr>
        <p:spPr bwMode="auto">
          <a:xfrm>
            <a:off x="419100" y="3048000"/>
            <a:ext cx="85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latin typeface="Comic Sans MS" pitchFamily="66" charset="0"/>
              </a:rPr>
              <a:t>100%</a:t>
            </a:r>
          </a:p>
        </p:txBody>
      </p:sp>
      <p:sp>
        <p:nvSpPr>
          <p:cNvPr id="944133" name="Text Box 5"/>
          <p:cNvSpPr txBox="1">
            <a:spLocks noChangeArrowheads="1"/>
          </p:cNvSpPr>
          <p:nvPr/>
        </p:nvSpPr>
        <p:spPr bwMode="auto">
          <a:xfrm>
            <a:off x="533400" y="5486400"/>
            <a:ext cx="703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chemeClr val="bg1"/>
                </a:solidFill>
                <a:latin typeface="Comic Sans MS" pitchFamily="66" charset="0"/>
              </a:rPr>
              <a:t>20%</a:t>
            </a:r>
          </a:p>
        </p:txBody>
      </p:sp>
      <p:sp>
        <p:nvSpPr>
          <p:cNvPr id="944134" name="Text Box 6"/>
          <p:cNvSpPr txBox="1">
            <a:spLocks noChangeArrowheads="1"/>
          </p:cNvSpPr>
          <p:nvPr/>
        </p:nvSpPr>
        <p:spPr bwMode="auto">
          <a:xfrm>
            <a:off x="2819400" y="6172200"/>
            <a:ext cx="23923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EAEAEA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000066"/>
                </a:solidFill>
                <a:latin typeface="Comic Sans MS" pitchFamily="66" charset="0"/>
              </a:rPr>
              <a:t>semi-starvation</a:t>
            </a:r>
          </a:p>
        </p:txBody>
      </p:sp>
      <p:sp>
        <p:nvSpPr>
          <p:cNvPr id="944135" name="Text Box 7"/>
          <p:cNvSpPr txBox="1">
            <a:spLocks noChangeArrowheads="1"/>
          </p:cNvSpPr>
          <p:nvPr/>
        </p:nvSpPr>
        <p:spPr bwMode="auto">
          <a:xfrm>
            <a:off x="3406775" y="2362200"/>
            <a:ext cx="24257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009900"/>
                </a:solidFill>
                <a:latin typeface="Comic Sans MS" pitchFamily="66" charset="0"/>
              </a:rPr>
              <a:t>depression score</a:t>
            </a:r>
          </a:p>
        </p:txBody>
      </p:sp>
      <p:sp>
        <p:nvSpPr>
          <p:cNvPr id="944136" name="Text Box 8"/>
          <p:cNvSpPr txBox="1">
            <a:spLocks noChangeArrowheads="1"/>
          </p:cNvSpPr>
          <p:nvPr/>
        </p:nvSpPr>
        <p:spPr bwMode="auto">
          <a:xfrm>
            <a:off x="3422650" y="4800600"/>
            <a:ext cx="6127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FF3300"/>
                </a:solidFill>
                <a:latin typeface="Comic Sans MS" pitchFamily="66" charset="0"/>
              </a:rPr>
              <a:t>fat</a:t>
            </a:r>
          </a:p>
        </p:txBody>
      </p:sp>
      <p:sp>
        <p:nvSpPr>
          <p:cNvPr id="944137" name="Text Box 9"/>
          <p:cNvSpPr txBox="1">
            <a:spLocks noChangeArrowheads="1"/>
          </p:cNvSpPr>
          <p:nvPr/>
        </p:nvSpPr>
        <p:spPr bwMode="auto">
          <a:xfrm>
            <a:off x="3368675" y="3352800"/>
            <a:ext cx="21367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0000FF"/>
                </a:solidFill>
                <a:latin typeface="Comic Sans MS" pitchFamily="66" charset="0"/>
              </a:rPr>
              <a:t>fat-free mass</a:t>
            </a:r>
          </a:p>
        </p:txBody>
      </p:sp>
      <p:sp>
        <p:nvSpPr>
          <p:cNvPr id="944138" name="Text Box 10"/>
          <p:cNvSpPr txBox="1">
            <a:spLocks noChangeArrowheads="1"/>
          </p:cNvSpPr>
          <p:nvPr/>
        </p:nvSpPr>
        <p:spPr bwMode="auto">
          <a:xfrm>
            <a:off x="3408363" y="3962400"/>
            <a:ext cx="1947862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993300"/>
                </a:solidFill>
                <a:latin typeface="Comic Sans MS" pitchFamily="66" charset="0"/>
              </a:rPr>
              <a:t>fitness score</a:t>
            </a:r>
          </a:p>
        </p:txBody>
      </p:sp>
      <p:sp>
        <p:nvSpPr>
          <p:cNvPr id="944139" name="Text Box 11"/>
          <p:cNvSpPr txBox="1">
            <a:spLocks noChangeArrowheads="1"/>
          </p:cNvSpPr>
          <p:nvPr/>
        </p:nvSpPr>
        <p:spPr bwMode="auto">
          <a:xfrm>
            <a:off x="3408363" y="3657600"/>
            <a:ext cx="23256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5F5F5F"/>
                </a:solidFill>
                <a:latin typeface="Comic Sans MS" pitchFamily="66" charset="0"/>
              </a:rPr>
              <a:t>muscle strenght</a:t>
            </a:r>
          </a:p>
        </p:txBody>
      </p:sp>
      <p:sp>
        <p:nvSpPr>
          <p:cNvPr id="944140" name="Text Box 12"/>
          <p:cNvSpPr txBox="1">
            <a:spLocks noChangeArrowheads="1"/>
          </p:cNvSpPr>
          <p:nvPr/>
        </p:nvSpPr>
        <p:spPr bwMode="auto">
          <a:xfrm>
            <a:off x="3405188" y="5029200"/>
            <a:ext cx="18002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CC6600"/>
                </a:solidFill>
                <a:latin typeface="Comic Sans MS" pitchFamily="66" charset="0"/>
              </a:rPr>
              <a:t>body weight</a:t>
            </a:r>
          </a:p>
        </p:txBody>
      </p:sp>
      <p:sp>
        <p:nvSpPr>
          <p:cNvPr id="944141" name="Text Box 13"/>
          <p:cNvSpPr txBox="1">
            <a:spLocks noChangeArrowheads="1"/>
          </p:cNvSpPr>
          <p:nvPr/>
        </p:nvSpPr>
        <p:spPr bwMode="auto">
          <a:xfrm>
            <a:off x="6019800" y="5562600"/>
            <a:ext cx="1038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762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 eaLnBrk="0" hangingPunct="0"/>
            <a:r>
              <a:rPr lang="it-IT" sz="2400">
                <a:solidFill>
                  <a:srgbClr val="000066"/>
                </a:solidFill>
                <a:latin typeface="Comic Sans MS" pitchFamily="66" charset="0"/>
              </a:rPr>
              <a:t>weeks</a:t>
            </a:r>
          </a:p>
        </p:txBody>
      </p:sp>
      <p:sp>
        <p:nvSpPr>
          <p:cNvPr id="944142" name="Text Box 14"/>
          <p:cNvSpPr txBox="1">
            <a:spLocks noChangeArrowheads="1"/>
          </p:cNvSpPr>
          <p:nvPr/>
        </p:nvSpPr>
        <p:spPr bwMode="auto">
          <a:xfrm>
            <a:off x="914400" y="304800"/>
            <a:ext cx="7407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rgbClr val="000066"/>
                </a:solidFill>
                <a:latin typeface="Comic Sans MS" pitchFamily="66" charset="0"/>
              </a:rPr>
              <a:t>The Minnesota Study</a:t>
            </a:r>
          </a:p>
          <a:p>
            <a:pPr algn="ctr"/>
            <a:r>
              <a:rPr lang="it-IT" sz="2800">
                <a:solidFill>
                  <a:srgbClr val="000066"/>
                </a:solidFill>
                <a:latin typeface="Comic Sans MS" pitchFamily="66" charset="0"/>
              </a:rPr>
              <a:t>changes associated with starvation</a:t>
            </a:r>
          </a:p>
        </p:txBody>
      </p:sp>
      <p:sp>
        <p:nvSpPr>
          <p:cNvPr id="944143" name="Text Box 15"/>
          <p:cNvSpPr txBox="1">
            <a:spLocks noChangeArrowheads="1"/>
          </p:cNvSpPr>
          <p:nvPr/>
        </p:nvSpPr>
        <p:spPr bwMode="auto">
          <a:xfrm>
            <a:off x="457200" y="1295400"/>
            <a:ext cx="817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66"/>
                </a:solidFill>
                <a:latin typeface="Comic Sans MS" pitchFamily="66" charset="0"/>
              </a:rPr>
              <a:t>160%</a:t>
            </a:r>
          </a:p>
        </p:txBody>
      </p:sp>
      <p:sp>
        <p:nvSpPr>
          <p:cNvPr id="944144" name="Text Box 16"/>
          <p:cNvSpPr txBox="1">
            <a:spLocks noChangeArrowheads="1"/>
          </p:cNvSpPr>
          <p:nvPr/>
        </p:nvSpPr>
        <p:spPr bwMode="auto">
          <a:xfrm>
            <a:off x="457200" y="3048000"/>
            <a:ext cx="8175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66"/>
                </a:solidFill>
                <a:latin typeface="Comic Sans MS" pitchFamily="66" charset="0"/>
              </a:rPr>
              <a:t>100%</a:t>
            </a:r>
          </a:p>
        </p:txBody>
      </p:sp>
      <p:sp>
        <p:nvSpPr>
          <p:cNvPr id="944145" name="Text Box 17"/>
          <p:cNvSpPr txBox="1">
            <a:spLocks noChangeArrowheads="1"/>
          </p:cNvSpPr>
          <p:nvPr/>
        </p:nvSpPr>
        <p:spPr bwMode="auto">
          <a:xfrm>
            <a:off x="571500" y="5486400"/>
            <a:ext cx="703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>
                <a:solidFill>
                  <a:srgbClr val="000066"/>
                </a:solidFill>
                <a:latin typeface="Comic Sans MS" pitchFamily="66" charset="0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326358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5154" name="Picture 2" descr="minnesota-refeed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-1588"/>
            <a:ext cx="9372600" cy="6859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45155" name="Text Box 3"/>
          <p:cNvSpPr txBox="1">
            <a:spLocks noChangeArrowheads="1"/>
          </p:cNvSpPr>
          <p:nvPr/>
        </p:nvSpPr>
        <p:spPr bwMode="auto">
          <a:xfrm>
            <a:off x="342900" y="990600"/>
            <a:ext cx="85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latin typeface="Comic Sans MS" pitchFamily="66" charset="0"/>
              </a:rPr>
              <a:t>160%</a:t>
            </a:r>
          </a:p>
        </p:txBody>
      </p:sp>
      <p:sp>
        <p:nvSpPr>
          <p:cNvPr id="945156" name="Text Box 4"/>
          <p:cNvSpPr txBox="1">
            <a:spLocks noChangeArrowheads="1"/>
          </p:cNvSpPr>
          <p:nvPr/>
        </p:nvSpPr>
        <p:spPr bwMode="auto">
          <a:xfrm>
            <a:off x="1524000" y="5181600"/>
            <a:ext cx="2392363" cy="4572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000066"/>
                </a:solidFill>
                <a:latin typeface="Comic Sans MS" pitchFamily="66" charset="0"/>
              </a:rPr>
              <a:t>semi-starvation</a:t>
            </a:r>
          </a:p>
        </p:txBody>
      </p:sp>
      <p:sp>
        <p:nvSpPr>
          <p:cNvPr id="945157" name="Text Box 5"/>
          <p:cNvSpPr txBox="1">
            <a:spLocks noChangeArrowheads="1"/>
          </p:cNvSpPr>
          <p:nvPr/>
        </p:nvSpPr>
        <p:spPr bwMode="auto">
          <a:xfrm>
            <a:off x="5715000" y="5181600"/>
            <a:ext cx="1573213" cy="457200"/>
          </a:xfrm>
          <a:prstGeom prst="rect">
            <a:avLst/>
          </a:prstGeom>
          <a:solidFill>
            <a:srgbClr val="EAEAE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000066"/>
                </a:solidFill>
                <a:latin typeface="Comic Sans MS" pitchFamily="66" charset="0"/>
              </a:rPr>
              <a:t>refeeding</a:t>
            </a:r>
          </a:p>
        </p:txBody>
      </p:sp>
      <p:sp>
        <p:nvSpPr>
          <p:cNvPr id="945158" name="Text Box 6"/>
          <p:cNvSpPr txBox="1">
            <a:spLocks noChangeArrowheads="1"/>
          </p:cNvSpPr>
          <p:nvPr/>
        </p:nvSpPr>
        <p:spPr bwMode="auto">
          <a:xfrm>
            <a:off x="6454775" y="2286000"/>
            <a:ext cx="24257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009900"/>
                </a:solidFill>
                <a:latin typeface="Comic Sans MS" pitchFamily="66" charset="0"/>
              </a:rPr>
              <a:t>depression score</a:t>
            </a:r>
          </a:p>
        </p:txBody>
      </p:sp>
      <p:sp>
        <p:nvSpPr>
          <p:cNvPr id="945159" name="Text Box 7"/>
          <p:cNvSpPr txBox="1">
            <a:spLocks noChangeArrowheads="1"/>
          </p:cNvSpPr>
          <p:nvPr/>
        </p:nvSpPr>
        <p:spPr bwMode="auto">
          <a:xfrm>
            <a:off x="6629400" y="1143000"/>
            <a:ext cx="7620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200" b="1">
                <a:solidFill>
                  <a:srgbClr val="FF3300"/>
                </a:solidFill>
                <a:latin typeface="Comic Sans MS" pitchFamily="66" charset="0"/>
              </a:rPr>
              <a:t>fat</a:t>
            </a:r>
          </a:p>
        </p:txBody>
      </p:sp>
      <p:sp>
        <p:nvSpPr>
          <p:cNvPr id="945160" name="Text Box 8"/>
          <p:cNvSpPr txBox="1">
            <a:spLocks noChangeArrowheads="1"/>
          </p:cNvSpPr>
          <p:nvPr/>
        </p:nvSpPr>
        <p:spPr bwMode="auto">
          <a:xfrm>
            <a:off x="6705600" y="2971800"/>
            <a:ext cx="213677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0000FF"/>
                </a:solidFill>
                <a:latin typeface="Comic Sans MS" pitchFamily="66" charset="0"/>
              </a:rPr>
              <a:t>fat-free mass</a:t>
            </a:r>
          </a:p>
        </p:txBody>
      </p:sp>
      <p:sp>
        <p:nvSpPr>
          <p:cNvPr id="945161" name="Text Box 9"/>
          <p:cNvSpPr txBox="1">
            <a:spLocks noChangeArrowheads="1"/>
          </p:cNvSpPr>
          <p:nvPr/>
        </p:nvSpPr>
        <p:spPr bwMode="auto">
          <a:xfrm>
            <a:off x="6934200" y="2667000"/>
            <a:ext cx="1947863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993300"/>
                </a:solidFill>
                <a:latin typeface="Comic Sans MS" pitchFamily="66" charset="0"/>
              </a:rPr>
              <a:t>fitness score</a:t>
            </a:r>
          </a:p>
        </p:txBody>
      </p:sp>
      <p:sp>
        <p:nvSpPr>
          <p:cNvPr id="945162" name="Text Box 10"/>
          <p:cNvSpPr txBox="1">
            <a:spLocks noChangeArrowheads="1"/>
          </p:cNvSpPr>
          <p:nvPr/>
        </p:nvSpPr>
        <p:spPr bwMode="auto">
          <a:xfrm>
            <a:off x="6818313" y="3352800"/>
            <a:ext cx="2325687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5F5F5F"/>
                </a:solidFill>
                <a:latin typeface="Comic Sans MS" pitchFamily="66" charset="0"/>
              </a:rPr>
              <a:t>muscle strenght</a:t>
            </a:r>
          </a:p>
        </p:txBody>
      </p:sp>
      <p:sp>
        <p:nvSpPr>
          <p:cNvPr id="945163" name="Text Box 11"/>
          <p:cNvSpPr txBox="1">
            <a:spLocks noChangeArrowheads="1"/>
          </p:cNvSpPr>
          <p:nvPr/>
        </p:nvSpPr>
        <p:spPr bwMode="auto">
          <a:xfrm>
            <a:off x="6629400" y="3733800"/>
            <a:ext cx="1800225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it-IT" sz="2200" b="1">
                <a:solidFill>
                  <a:srgbClr val="CC6600"/>
                </a:solidFill>
                <a:latin typeface="Comic Sans MS" pitchFamily="66" charset="0"/>
              </a:rPr>
              <a:t>body weight</a:t>
            </a:r>
          </a:p>
        </p:txBody>
      </p:sp>
      <p:sp>
        <p:nvSpPr>
          <p:cNvPr id="945164" name="Text Box 12"/>
          <p:cNvSpPr txBox="1">
            <a:spLocks noChangeArrowheads="1"/>
          </p:cNvSpPr>
          <p:nvPr/>
        </p:nvSpPr>
        <p:spPr bwMode="auto">
          <a:xfrm>
            <a:off x="1431925" y="5837238"/>
            <a:ext cx="369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chemeClr val="bg1"/>
                </a:solidFill>
                <a:latin typeface="Comic Sans MS" pitchFamily="66" charset="0"/>
              </a:rPr>
              <a:t>0</a:t>
            </a:r>
          </a:p>
        </p:txBody>
      </p:sp>
      <p:sp>
        <p:nvSpPr>
          <p:cNvPr id="945165" name="Text Box 13"/>
          <p:cNvSpPr txBox="1">
            <a:spLocks noChangeArrowheads="1"/>
          </p:cNvSpPr>
          <p:nvPr/>
        </p:nvSpPr>
        <p:spPr bwMode="auto">
          <a:xfrm>
            <a:off x="2667000" y="5837238"/>
            <a:ext cx="50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chemeClr val="bg1"/>
                </a:solidFill>
                <a:latin typeface="Comic Sans MS" pitchFamily="66" charset="0"/>
              </a:rPr>
              <a:t>12</a:t>
            </a:r>
          </a:p>
        </p:txBody>
      </p:sp>
      <p:sp>
        <p:nvSpPr>
          <p:cNvPr id="945166" name="Text Box 14"/>
          <p:cNvSpPr txBox="1">
            <a:spLocks noChangeArrowheads="1"/>
          </p:cNvSpPr>
          <p:nvPr/>
        </p:nvSpPr>
        <p:spPr bwMode="auto">
          <a:xfrm>
            <a:off x="4191000" y="5837238"/>
            <a:ext cx="55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chemeClr val="bg1"/>
                </a:solidFill>
                <a:latin typeface="Comic Sans MS" pitchFamily="66" charset="0"/>
              </a:rPr>
              <a:t>24</a:t>
            </a:r>
          </a:p>
        </p:txBody>
      </p:sp>
      <p:sp>
        <p:nvSpPr>
          <p:cNvPr id="945167" name="Text Box 15"/>
          <p:cNvSpPr txBox="1">
            <a:spLocks noChangeArrowheads="1"/>
          </p:cNvSpPr>
          <p:nvPr/>
        </p:nvSpPr>
        <p:spPr bwMode="auto">
          <a:xfrm>
            <a:off x="5715000" y="5837238"/>
            <a:ext cx="506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chemeClr val="bg1"/>
                </a:solidFill>
                <a:latin typeface="Comic Sans MS" pitchFamily="66" charset="0"/>
              </a:rPr>
              <a:t>12</a:t>
            </a:r>
          </a:p>
        </p:txBody>
      </p:sp>
      <p:sp>
        <p:nvSpPr>
          <p:cNvPr id="945168" name="Text Box 16"/>
          <p:cNvSpPr txBox="1">
            <a:spLocks noChangeArrowheads="1"/>
          </p:cNvSpPr>
          <p:nvPr/>
        </p:nvSpPr>
        <p:spPr bwMode="auto">
          <a:xfrm>
            <a:off x="6705600" y="5837238"/>
            <a:ext cx="555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solidFill>
                  <a:schemeClr val="bg1"/>
                </a:solidFill>
                <a:latin typeface="Comic Sans MS" pitchFamily="66" charset="0"/>
              </a:rPr>
              <a:t>20</a:t>
            </a:r>
          </a:p>
        </p:txBody>
      </p:sp>
      <p:sp>
        <p:nvSpPr>
          <p:cNvPr id="945169" name="Text Box 17"/>
          <p:cNvSpPr txBox="1">
            <a:spLocks noChangeArrowheads="1"/>
          </p:cNvSpPr>
          <p:nvPr/>
        </p:nvSpPr>
        <p:spPr bwMode="auto">
          <a:xfrm>
            <a:off x="7772400" y="5638800"/>
            <a:ext cx="10382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400">
                <a:latin typeface="Comic Sans MS" pitchFamily="66" charset="0"/>
              </a:rPr>
              <a:t>weeks</a:t>
            </a:r>
          </a:p>
        </p:txBody>
      </p:sp>
      <p:sp>
        <p:nvSpPr>
          <p:cNvPr id="945170" name="Text Box 18"/>
          <p:cNvSpPr txBox="1">
            <a:spLocks noChangeArrowheads="1"/>
          </p:cNvSpPr>
          <p:nvPr/>
        </p:nvSpPr>
        <p:spPr bwMode="auto">
          <a:xfrm>
            <a:off x="914400" y="228600"/>
            <a:ext cx="7407275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it-IT" sz="2800">
                <a:solidFill>
                  <a:srgbClr val="000066"/>
                </a:solidFill>
                <a:latin typeface="Comic Sans MS" pitchFamily="66" charset="0"/>
              </a:rPr>
              <a:t>The Minnesota Study</a:t>
            </a:r>
          </a:p>
          <a:p>
            <a:pPr algn="ctr"/>
            <a:r>
              <a:rPr lang="it-IT" sz="2800">
                <a:solidFill>
                  <a:srgbClr val="000066"/>
                </a:solidFill>
                <a:latin typeface="Comic Sans MS" pitchFamily="66" charset="0"/>
              </a:rPr>
              <a:t>changes associated with starvation</a:t>
            </a:r>
          </a:p>
        </p:txBody>
      </p:sp>
      <p:sp>
        <p:nvSpPr>
          <p:cNvPr id="945171" name="Text Box 19"/>
          <p:cNvSpPr txBox="1">
            <a:spLocks noChangeArrowheads="1"/>
          </p:cNvSpPr>
          <p:nvPr/>
        </p:nvSpPr>
        <p:spPr bwMode="auto">
          <a:xfrm>
            <a:off x="304800" y="2895600"/>
            <a:ext cx="858838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000066"/>
                </a:solidFill>
                <a:latin typeface="Comic Sans MS" pitchFamily="66" charset="0"/>
              </a:rPr>
              <a:t>100%</a:t>
            </a:r>
          </a:p>
        </p:txBody>
      </p:sp>
      <p:sp>
        <p:nvSpPr>
          <p:cNvPr id="945172" name="Text Box 20"/>
          <p:cNvSpPr txBox="1">
            <a:spLocks noChangeArrowheads="1"/>
          </p:cNvSpPr>
          <p:nvPr/>
        </p:nvSpPr>
        <p:spPr bwMode="auto">
          <a:xfrm>
            <a:off x="419100" y="5334000"/>
            <a:ext cx="7032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sz="2000" b="1">
                <a:solidFill>
                  <a:srgbClr val="000066"/>
                </a:solidFill>
                <a:latin typeface="Comic Sans MS" pitchFamily="66" charset="0"/>
              </a:rPr>
              <a:t>20%</a:t>
            </a:r>
          </a:p>
        </p:txBody>
      </p:sp>
    </p:spTree>
    <p:extLst>
      <p:ext uri="{BB962C8B-B14F-4D97-AF65-F5344CB8AC3E}">
        <p14:creationId xmlns:p14="http://schemas.microsoft.com/office/powerpoint/2010/main" val="175613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266712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COMPLICAZIONE «MEDICHE» NEL BED</a:t>
            </a:r>
          </a:p>
          <a:p>
            <a:pPr algn="ctr"/>
            <a:endParaRPr lang="it-IT" sz="2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r>
              <a:rPr lang="it-IT" sz="2400" dirty="0" smtClean="0">
                <a:latin typeface="Calibri" pitchFamily="34" charset="0"/>
                <a:cs typeface="Calibri" pitchFamily="34" charset="0"/>
              </a:rPr>
              <a:t>Complicazioni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mediche </a:t>
            </a:r>
            <a:r>
              <a:rPr lang="it-IT" sz="2400" dirty="0">
                <a:latin typeface="Calibri" pitchFamily="34" charset="0"/>
                <a:cs typeface="Calibri" pitchFamily="34" charset="0"/>
              </a:rPr>
              <a:t>derivano dall'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eccesso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ponderale</a:t>
            </a:r>
          </a:p>
          <a:p>
            <a:pPr algn="ctr"/>
            <a:endParaRPr lang="it-IT" sz="2400" dirty="0" smtClean="0">
              <a:latin typeface="Calibri" pitchFamily="34" charset="0"/>
              <a:cs typeface="Calibri" pitchFamily="34" charset="0"/>
            </a:endParaRPr>
          </a:p>
          <a:p>
            <a:pPr algn="ctr"/>
            <a:endParaRPr lang="it-IT" sz="24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Obesità</a:t>
            </a:r>
            <a:endParaRPr lang="it-IT" sz="24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Ipertensione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arteriosa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Diabete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mellito di tipo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2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Dislipidemia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Osteoartrosi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Colelitiasi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Insufficienza respiratoria</a:t>
            </a:r>
          </a:p>
          <a:p>
            <a:pPr marL="285750" indent="-285750">
              <a:buFontTx/>
              <a:buChar char="-"/>
            </a:pPr>
            <a:r>
              <a:rPr lang="it-IT" sz="2400" dirty="0" smtClean="0">
                <a:latin typeface="Calibri" pitchFamily="34" charset="0"/>
                <a:cs typeface="Calibri" pitchFamily="34" charset="0"/>
              </a:rPr>
              <a:t>Malattie </a:t>
            </a:r>
            <a:r>
              <a:rPr lang="it-IT" sz="2400" dirty="0" smtClean="0">
                <a:latin typeface="Calibri" pitchFamily="34" charset="0"/>
                <a:cs typeface="Calibri" pitchFamily="34" charset="0"/>
              </a:rPr>
              <a:t>neoplastiche</a:t>
            </a:r>
            <a:endParaRPr lang="it-IT" sz="24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1305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70" y="149132"/>
            <a:ext cx="8829176" cy="4992298"/>
          </a:xfrm>
          <a:prstGeom prst="rect">
            <a:avLst/>
          </a:prstGeom>
        </p:spPr>
      </p:pic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0428" y="451402"/>
            <a:ext cx="1340528" cy="18923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28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" name="Picture 4" descr="http://www.aloeverasalutebenessere.com/wp-content/uploads/2013/02/radicali-liberi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6409" y="1447059"/>
            <a:ext cx="5515993" cy="4136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sellaDiTesto 3"/>
          <p:cNvSpPr txBox="1"/>
          <p:nvPr/>
        </p:nvSpPr>
        <p:spPr>
          <a:xfrm>
            <a:off x="2627818" y="381719"/>
            <a:ext cx="347338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STRESS OSSIDATIVO</a:t>
            </a:r>
            <a:endParaRPr lang="it-IT" sz="32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8453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" y="572148"/>
            <a:ext cx="7439025" cy="569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6604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Giulia\Desktop\slide_3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52" y="146481"/>
            <a:ext cx="8691239" cy="6547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230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771650" y="874933"/>
            <a:ext cx="5600700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it-IT" sz="3200" b="1" dirty="0" smtClean="0">
                <a:latin typeface="Calibri" pitchFamily="34" charset="0"/>
                <a:cs typeface="Calibri" pitchFamily="34" charset="0"/>
              </a:rPr>
              <a:t>Disturbi del comportamento alimentare e Stress ossidativo ?</a:t>
            </a:r>
            <a:endParaRPr lang="it-IT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AutoShape 5"/>
          <p:cNvSpPr>
            <a:spLocks noChangeArrowheads="1"/>
          </p:cNvSpPr>
          <p:nvPr/>
        </p:nvSpPr>
        <p:spPr bwMode="auto">
          <a:xfrm>
            <a:off x="4381500" y="2340133"/>
            <a:ext cx="381000" cy="1166565"/>
          </a:xfrm>
          <a:prstGeom prst="downArrow">
            <a:avLst>
              <a:gd name="adj1" fmla="val 50000"/>
              <a:gd name="adj2" fmla="val 70625"/>
            </a:avLst>
          </a:prstGeom>
          <a:solidFill>
            <a:srgbClr val="80808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  <p:sp>
        <p:nvSpPr>
          <p:cNvPr id="7" name="Rectangle 8"/>
          <p:cNvSpPr>
            <a:spLocks noChangeArrowheads="1"/>
          </p:cNvSpPr>
          <p:nvPr/>
        </p:nvSpPr>
        <p:spPr bwMode="auto">
          <a:xfrm>
            <a:off x="1069412" y="3879423"/>
            <a:ext cx="7129463" cy="1511300"/>
          </a:xfrm>
          <a:prstGeom prst="rect">
            <a:avLst/>
          </a:prstGeom>
          <a:solidFill>
            <a:schemeClr val="hlink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it-IT" sz="2400" b="1" dirty="0" err="1">
                <a:latin typeface="Calibri" pitchFamily="34" charset="0"/>
                <a:cs typeface="Calibri" pitchFamily="34" charset="0"/>
              </a:rPr>
              <a:t>Review</a:t>
            </a:r>
            <a:r>
              <a:rPr lang="it-IT" sz="2400" b="1" dirty="0">
                <a:latin typeface="Calibri" pitchFamily="34" charset="0"/>
                <a:cs typeface="Calibri" pitchFamily="34" charset="0"/>
              </a:rPr>
              <a:t> della letteratura più recente </a:t>
            </a:r>
          </a:p>
        </p:txBody>
      </p:sp>
    </p:spTree>
    <p:extLst>
      <p:ext uri="{BB962C8B-B14F-4D97-AF65-F5344CB8AC3E}">
        <p14:creationId xmlns:p14="http://schemas.microsoft.com/office/powerpoint/2010/main" val="2186613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819400" y="188913"/>
            <a:ext cx="3352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it-IT" sz="3200" b="1" dirty="0">
                <a:latin typeface="Calibri" pitchFamily="34" charset="0"/>
                <a:cs typeface="Calibri" pitchFamily="34" charset="0"/>
              </a:rPr>
              <a:t>METODO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381000" y="908050"/>
            <a:ext cx="815340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Parole chiave : </a:t>
            </a: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457200" y="3758720"/>
            <a:ext cx="51228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dirty="0">
                <a:latin typeface="Calibri" pitchFamily="34" charset="0"/>
                <a:cs typeface="Calibri" pitchFamily="34" charset="0"/>
              </a:rPr>
              <a:t>Bibliografia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elettronica:</a:t>
            </a: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Line 5"/>
          <p:cNvSpPr>
            <a:spLocks noChangeShapeType="1"/>
          </p:cNvSpPr>
          <p:nvPr/>
        </p:nvSpPr>
        <p:spPr bwMode="auto">
          <a:xfrm>
            <a:off x="2124075" y="1661459"/>
            <a:ext cx="0" cy="190737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2268538" y="1478897"/>
            <a:ext cx="3743325" cy="21852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Eating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disorders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Anorexia</a:t>
            </a:r>
            <a:endParaRPr lang="it-IT" sz="1600" dirty="0" smtClean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Bulimia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Binge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eating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disorder</a:t>
            </a:r>
            <a:endParaRPr lang="it-IT" sz="1600" dirty="0" smtClean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Oxidative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 Stress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Free </a:t>
            </a: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radicals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Line 7"/>
          <p:cNvSpPr>
            <a:spLocks noChangeShapeType="1"/>
          </p:cNvSpPr>
          <p:nvPr/>
        </p:nvSpPr>
        <p:spPr bwMode="auto">
          <a:xfrm flipH="1">
            <a:off x="2071688" y="4387018"/>
            <a:ext cx="0" cy="54010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9" name="Text Box 8"/>
          <p:cNvSpPr txBox="1">
            <a:spLocks noChangeArrowheads="1"/>
          </p:cNvSpPr>
          <p:nvPr/>
        </p:nvSpPr>
        <p:spPr bwMode="auto">
          <a:xfrm>
            <a:off x="2147888" y="4315579"/>
            <a:ext cx="4343400" cy="144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err="1">
                <a:latin typeface="Calibri" pitchFamily="34" charset="0"/>
                <a:cs typeface="Calibri" pitchFamily="34" charset="0"/>
              </a:rPr>
              <a:t>PubMed</a:t>
            </a:r>
            <a:r>
              <a:rPr lang="it-IT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 err="1">
                <a:latin typeface="Calibri" pitchFamily="34" charset="0"/>
                <a:cs typeface="Calibri" pitchFamily="34" charset="0"/>
              </a:rPr>
              <a:t>publications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it-IT" sz="1600" dirty="0" err="1" smtClean="0">
                <a:latin typeface="Calibri" pitchFamily="34" charset="0"/>
                <a:cs typeface="Calibri" pitchFamily="34" charset="0"/>
              </a:rPr>
              <a:t>Cochrane</a:t>
            </a:r>
            <a:r>
              <a:rPr lang="it-IT" sz="1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1600" dirty="0">
                <a:latin typeface="Calibri" pitchFamily="34" charset="0"/>
                <a:cs typeface="Calibri" pitchFamily="34" charset="0"/>
              </a:rPr>
              <a:t>Database </a:t>
            </a:r>
            <a:r>
              <a:rPr lang="it-IT" sz="1600" dirty="0" err="1">
                <a:latin typeface="Calibri" pitchFamily="34" charset="0"/>
                <a:cs typeface="Calibri" pitchFamily="34" charset="0"/>
              </a:rPr>
              <a:t>Review</a:t>
            </a:r>
            <a:endParaRPr lang="it-IT" sz="16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endParaRPr lang="it-IT" sz="1600" dirty="0">
              <a:latin typeface="Calibri" pitchFamily="34" charset="0"/>
              <a:cs typeface="Calibri" pitchFamily="34" charset="0"/>
            </a:endParaRP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endParaRPr lang="it-IT" sz="1600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842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4" grpId="0" autoUpdateAnimBg="0"/>
      <p:bldP spid="5" grpId="0" autoUpdateAnimBg="0"/>
      <p:bldP spid="6" grpId="0" animBg="1"/>
      <p:bldP spid="7" grpId="0" autoUpdateAnimBg="0"/>
      <p:bldP spid="8" grpId="0" animBg="1"/>
      <p:bldP spid="9" grpId="0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3279108" y="292951"/>
            <a:ext cx="182954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3200" b="1" dirty="0" smtClean="0">
                <a:latin typeface="Calibri" pitchFamily="34" charset="0"/>
                <a:cs typeface="Calibri" pitchFamily="34" charset="0"/>
              </a:rPr>
              <a:t>RISULTATI</a:t>
            </a:r>
            <a:endParaRPr lang="it-IT" sz="3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822960" y="1050932"/>
            <a:ext cx="772730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9 articoli per stress ossidativo e anoressia</a:t>
            </a: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dirty="0">
                <a:latin typeface="Calibri" pitchFamily="34" charset="0"/>
                <a:cs typeface="Calibri" pitchFamily="34" charset="0"/>
              </a:rPr>
              <a:t>4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 articoli per stress ossidativo e restrizione calorica</a:t>
            </a: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3 articoli per stress ossidativo e malattie psichiatriche</a:t>
            </a: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1 articolo per stress ossidativo e pica</a:t>
            </a:r>
          </a:p>
          <a:p>
            <a:r>
              <a:rPr lang="it-IT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it-IT" dirty="0">
                <a:latin typeface="Calibri" pitchFamily="34" charset="0"/>
                <a:cs typeface="Calibri" pitchFamily="34" charset="0"/>
              </a:rPr>
              <a:t>1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articoli per stress ossidativo e bulimia</a:t>
            </a: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0 articoli per stress ossidativo e </a:t>
            </a:r>
            <a:r>
              <a:rPr lang="it-IT" dirty="0" err="1" smtClean="0">
                <a:latin typeface="Calibri" pitchFamily="34" charset="0"/>
                <a:cs typeface="Calibri" pitchFamily="34" charset="0"/>
              </a:rPr>
              <a:t>binge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 smtClean="0">
                <a:latin typeface="Calibri" pitchFamily="34" charset="0"/>
                <a:cs typeface="Calibri" pitchFamily="34" charset="0"/>
              </a:rPr>
              <a:t>eating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dirty="0" err="1" smtClean="0">
                <a:latin typeface="Calibri" pitchFamily="34" charset="0"/>
                <a:cs typeface="Calibri" pitchFamily="34" charset="0"/>
              </a:rPr>
              <a:t>disorder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 marL="285750" indent="-285750">
              <a:buFontTx/>
              <a:buChar char="-"/>
            </a:pPr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it-IT" dirty="0">
              <a:latin typeface="Calibri" pitchFamily="34" charset="0"/>
              <a:cs typeface="Calibri" pitchFamily="34" charset="0"/>
            </a:endParaRPr>
          </a:p>
          <a:p>
            <a:r>
              <a:rPr lang="it-IT" dirty="0" smtClean="0">
                <a:latin typeface="Calibri" pitchFamily="34" charset="0"/>
                <a:cs typeface="Calibri" pitchFamily="34" charset="0"/>
              </a:rPr>
              <a:t>NOTA</a:t>
            </a:r>
          </a:p>
          <a:p>
            <a:pPr marL="285750" indent="-285750">
              <a:buFontTx/>
              <a:buChar char="-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13 </a:t>
            </a:r>
            <a:r>
              <a:rPr lang="it-IT" dirty="0">
                <a:latin typeface="Calibri" pitchFamily="34" charset="0"/>
                <a:cs typeface="Calibri" pitchFamily="34" charset="0"/>
              </a:rPr>
              <a:t>articoli per stress ossidativo e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obesità,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MA </a:t>
            </a:r>
            <a:r>
              <a:rPr lang="it-IT" dirty="0">
                <a:latin typeface="Calibri" pitchFamily="34" charset="0"/>
                <a:cs typeface="Calibri" pitchFamily="34" charset="0"/>
              </a:rPr>
              <a:t>l’obesità non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è stata inclusa  nel</a:t>
            </a:r>
          </a:p>
          <a:p>
            <a:r>
              <a:rPr lang="it-IT" dirty="0" smtClean="0">
                <a:latin typeface="Calibri" pitchFamily="34" charset="0"/>
                <a:cs typeface="Calibri" pitchFamily="34" charset="0"/>
              </a:rPr>
              <a:t>      DSM 5, perché non è stata ritenuta un disturbo psichiatrico di </a:t>
            </a:r>
            <a:r>
              <a:rPr lang="it-IT" dirty="0">
                <a:latin typeface="Calibri" pitchFamily="34" charset="0"/>
                <a:cs typeface="Calibri" pitchFamily="34" charset="0"/>
              </a:rPr>
              <a:t>per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sé.</a:t>
            </a:r>
            <a:endParaRPr lang="it-IT" dirty="0">
              <a:latin typeface="Calibri" pitchFamily="34" charset="0"/>
              <a:cs typeface="Calibri" pitchFamily="34" charset="0"/>
            </a:endParaRP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it-IT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it-IT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86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>
          <a:xfrm>
            <a:off x="4572000" y="6139495"/>
            <a:ext cx="4572000" cy="365125"/>
          </a:xfrm>
        </p:spPr>
        <p:txBody>
          <a:bodyPr/>
          <a:lstStyle/>
          <a:p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Vannacci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 et al. </a:t>
            </a:r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Neurosci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Lett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. 2006 May 22;399(3):230-3</a:t>
            </a:r>
            <a:endParaRPr lang="en-US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7367" y="1615736"/>
            <a:ext cx="902926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Scopo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Studi su animali hanno mostrato la correlazione tra NO/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GMPc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e comportamento alimentare. In questo studio sono stati valutati la concentrazione dei nitriti e del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GMPc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in pazienti con AN e in pazienti con BN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Risultati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Nitriti e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GMPc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sono risultati  inversamente correlati al BMI nelle pazienti con AN e, nelle pazienti affette da BN, si sono evidenziate delle correlazioni tra livelli di nitriti, frequenza della abbuffate e gravità psicopatologica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it-IT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Questo studio mette in evidenza per la prima volta che una alterazione della via dell’NO è presente nei DCA; più studi sono necessari per valutare un possibile ruolo del livelli di NO nella patogenesi di questi.</a:t>
            </a:r>
            <a:endParaRPr lang="it-IT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2432482" y="355107"/>
            <a:ext cx="30712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3200" dirty="0" smtClean="0">
                <a:latin typeface="Calibri" pitchFamily="34" charset="0"/>
                <a:cs typeface="Calibri" pitchFamily="34" charset="0"/>
              </a:rPr>
              <a:t>ALCUNI ESEMPI…</a:t>
            </a:r>
            <a:endParaRPr lang="it-IT" sz="32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328562" y="1019781"/>
            <a:ext cx="17972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1 - NO </a:t>
            </a:r>
            <a:r>
              <a:rPr lang="it-IT" sz="24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e</a:t>
            </a:r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DCA</a:t>
            </a:r>
            <a:endParaRPr lang="it-IT" sz="24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470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>
          <a:xfrm>
            <a:off x="4438835" y="6145861"/>
            <a:ext cx="4720302" cy="365125"/>
          </a:xfrm>
        </p:spPr>
        <p:txBody>
          <a:bodyPr/>
          <a:lstStyle/>
          <a:p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Rodrigues et al. Blood Cells </a:t>
            </a:r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Mol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 Dis. 2010 Mar 15;44(3):164-8   </a:t>
            </a:r>
            <a:endParaRPr lang="en-US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445165" y="1004873"/>
            <a:ext cx="8427219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Scopo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questo studio pone come presupposti che l’anoressia è associata a elevata mortalità cardiovascolare e che NO inibisce la funzione piastrinica e regola l’omeostasi cardiovascolare. Lo studio </a:t>
            </a:r>
            <a:r>
              <a:rPr lang="it-IT" sz="2000" dirty="0">
                <a:latin typeface="Calibri" pitchFamily="34" charset="0"/>
                <a:cs typeface="Calibri" pitchFamily="34" charset="0"/>
              </a:rPr>
              <a:t>effettuato su 11 pazienti adolescenti affette da anoressia (AN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) e </a:t>
            </a:r>
            <a:r>
              <a:rPr lang="it-IT" sz="2000" dirty="0">
                <a:latin typeface="Calibri" pitchFamily="34" charset="0"/>
                <a:cs typeface="Calibri" pitchFamily="34" charset="0"/>
              </a:rPr>
              <a:t>12 casi 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controllo.</a:t>
            </a:r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Sono state valutate la via dell’L-arginina-NO-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GMPc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 l’attività dell’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arginasi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e lo stress ossidativo nelle pazienti con AN.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Risultati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i livelli dell’L-arginina plasmatica, l’attività NOS e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GMPc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erano ridotti, senza variazioni dell’aggregabilità piastrinica. Per contro, l’attività della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superossidodismutasi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era elevata.</a:t>
            </a:r>
          </a:p>
          <a:p>
            <a:pPr marL="285750" indent="-285750" algn="just">
              <a:buFontTx/>
              <a:buChar char="-"/>
            </a:pPr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Tali alterazioni potrebbero essere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predittori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di malattia cardiovascolare nella </a:t>
            </a:r>
          </a:p>
          <a:p>
            <a:pPr algn="just"/>
            <a:r>
              <a:rPr lang="it-IT" sz="2000" dirty="0">
                <a:latin typeface="Calibri" pitchFamily="34" charset="0"/>
                <a:cs typeface="Calibri" pitchFamily="34" charset="0"/>
              </a:rPr>
              <a:t>v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ita adulta dei pazienti affetti da AN.</a:t>
            </a:r>
          </a:p>
          <a:p>
            <a:pPr marL="285750" indent="-285750">
              <a:buFontTx/>
              <a:buChar char="-"/>
            </a:pPr>
            <a:endParaRPr lang="it-IT" sz="2000" dirty="0" smtClean="0">
              <a:latin typeface="Calibri" pitchFamily="34" charset="0"/>
              <a:cs typeface="Calibri" pitchFamily="34" charset="0"/>
            </a:endParaRPr>
          </a:p>
          <a:p>
            <a:pPr marL="285750" indent="-285750">
              <a:buFontTx/>
              <a:buChar char="-"/>
            </a:pPr>
            <a:endParaRPr lang="it-IT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4893" y="401164"/>
            <a:ext cx="40163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2 – L-arginina-NO-</a:t>
            </a:r>
            <a:r>
              <a:rPr lang="it-IT" sz="2400" dirty="0" err="1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GMPc</a:t>
            </a:r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e DCA</a:t>
            </a:r>
            <a:endParaRPr lang="it-IT" sz="24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085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>
          <a:xfrm>
            <a:off x="4563122" y="6337300"/>
            <a:ext cx="4572000" cy="365125"/>
          </a:xfrm>
        </p:spPr>
        <p:txBody>
          <a:bodyPr/>
          <a:lstStyle/>
          <a:p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Moyano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 et al. </a:t>
            </a:r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Biofactors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. 2012 Jan-feb;38(1):53:8</a:t>
            </a:r>
            <a:endParaRPr lang="en-US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57451" y="1412068"/>
            <a:ext cx="857583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Scopo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valutare lo stato antiossidante di pazienti adolescenti (82) affette da AN, attraverso la misurazione  della concentrazione di tocoferolo eritrocitario e la determinazione dei principali enzimi antiossidanti: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superossidodismutasi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catalasi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glutatione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perossidasi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glutatione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reduttasi.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Risultati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nelle pazienti AN la concentrazione del tocoferolo eritrocitario era molto ridotta, così anche l’attività della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superossidodismutasi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mentre quella della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catalsi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era aumentata. Le altre attività enzimatiche non mostravano differenze significative rispetto ai controlli.</a:t>
            </a:r>
          </a:p>
          <a:p>
            <a:pPr algn="just"/>
            <a:endParaRPr lang="it-IT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Tali alterazioni suggeriscono un certo grado di danno ossidativo nelle pazienti AN; questo potrebbe essere dovuto sia a un deficit di assunzione di micronutrienti sia allo stress ossidativo. </a:t>
            </a:r>
            <a:endParaRPr lang="it-IT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603682" y="550416"/>
            <a:ext cx="4713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3 – STATO ANTIOSSIDANTE  in AN (a)</a:t>
            </a:r>
            <a:endParaRPr lang="it-IT" sz="24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515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>
          <a:xfrm>
            <a:off x="4394447" y="6243515"/>
            <a:ext cx="4572000" cy="365125"/>
          </a:xfrm>
        </p:spPr>
        <p:txBody>
          <a:bodyPr/>
          <a:lstStyle/>
          <a:p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Agnello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 et al. Eat Weight </a:t>
            </a:r>
            <a:r>
              <a:rPr lang="en-US" sz="1400" i="1" dirty="0" err="1" smtClean="0">
                <a:latin typeface="Calibri" pitchFamily="34" charset="0"/>
                <a:cs typeface="Calibri" pitchFamily="34" charset="0"/>
              </a:rPr>
              <a:t>Disord</a:t>
            </a:r>
            <a:r>
              <a:rPr lang="en-US" sz="1400" i="1" dirty="0" smtClean="0">
                <a:latin typeface="Calibri" pitchFamily="34" charset="0"/>
                <a:cs typeface="Calibri" pitchFamily="34" charset="0"/>
              </a:rPr>
              <a:t>. 2012 Sep;17(3):e194-9</a:t>
            </a:r>
            <a:endParaRPr lang="en-US" sz="1400" i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97654" y="1358281"/>
            <a:ext cx="886879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Scopo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valutare TNF alfa e stato ossidativo in pazienti affette da AN per cercare una</a:t>
            </a: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possibile correlazione con lo stato nutrizionale e l’evoluzione della malattia. Sono state prese in considerazione 39 pazienti e rispettivi controlli.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u="sng" dirty="0" smtClean="0">
                <a:latin typeface="Calibri" pitchFamily="34" charset="0"/>
                <a:cs typeface="Calibri" pitchFamily="34" charset="0"/>
              </a:rPr>
              <a:t>Risultati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: il TNF-alfa e lo stato ossidativo (selenio, ascorbico/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deidroascorbico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, retinolo, alfa-tocoferolo, </a:t>
            </a:r>
            <a:r>
              <a:rPr lang="it-IT" sz="2000" dirty="0" err="1" smtClean="0">
                <a:latin typeface="Calibri" pitchFamily="34" charset="0"/>
                <a:cs typeface="Calibri" pitchFamily="34" charset="0"/>
              </a:rPr>
              <a:t>glutatione</a:t>
            </a:r>
            <a:r>
              <a:rPr lang="it-IT" sz="2000" dirty="0" smtClean="0">
                <a:latin typeface="Calibri" pitchFamily="34" charset="0"/>
                <a:cs typeface="Calibri" pitchFamily="34" charset="0"/>
              </a:rPr>
              <a:t> ossidato/ridotto) erano elevati nelle pazienti con AN e i recettori  (TNF-R55 e TNF-R55) erano più elevate nelle pazienti con durata di malattia &gt; 1 anno. Tali recettori sono risultati essere inversamente correlati con il BMI e direttamente con la durata di malattia.</a:t>
            </a:r>
          </a:p>
          <a:p>
            <a:pPr algn="just"/>
            <a:endParaRPr lang="it-IT" sz="2000" dirty="0">
              <a:latin typeface="Calibri" pitchFamily="34" charset="0"/>
              <a:cs typeface="Calibri" pitchFamily="34" charset="0"/>
            </a:endParaRPr>
          </a:p>
          <a:p>
            <a:pPr algn="just"/>
            <a:endParaRPr lang="it-IT" sz="2000" dirty="0" smtClean="0"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Questo studio mostra l’attivazione del TNF-alfa e lo stress ossidativo in pazienti</a:t>
            </a:r>
          </a:p>
          <a:p>
            <a:pPr algn="just"/>
            <a:r>
              <a:rPr lang="it-IT" sz="2000" dirty="0" smtClean="0">
                <a:latin typeface="Calibri" pitchFamily="34" charset="0"/>
                <a:cs typeface="Calibri" pitchFamily="34" charset="0"/>
              </a:rPr>
              <a:t>AN. Per la correlazione tra i recettori TNF, il BMI e la durata di malattia è possibile ipotizzare un ruolo di citochine pro-infiammatorie nell’evoluzione del DCA. </a:t>
            </a:r>
            <a:endParaRPr lang="it-IT" sz="20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03682" y="550416"/>
            <a:ext cx="4728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4</a:t>
            </a:r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 – STATO ANTIOSSIDANTE  in AN (b)</a:t>
            </a:r>
            <a:endParaRPr lang="it-IT" sz="24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1106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422" y="848398"/>
            <a:ext cx="8895129" cy="4760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809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>
          <a:xfrm>
            <a:off x="4640497" y="6105345"/>
            <a:ext cx="4572000" cy="365125"/>
          </a:xfrm>
        </p:spPr>
        <p:txBody>
          <a:bodyPr/>
          <a:lstStyle/>
          <a:p>
            <a:r>
              <a:rPr lang="it-IT" sz="1400" i="1" dirty="0" err="1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Bay</a:t>
            </a:r>
            <a:r>
              <a:rPr lang="it-IT" sz="1400" i="1" dirty="0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 et al</a:t>
            </a:r>
            <a:r>
              <a:rPr lang="it-IT" sz="1400" i="1" dirty="0" smtClean="0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it-IT" sz="1400" i="1" dirty="0" err="1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Hum</a:t>
            </a:r>
            <a:r>
              <a:rPr lang="it-IT" sz="1400" i="1" dirty="0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1400" i="1" dirty="0" err="1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Exp</a:t>
            </a:r>
            <a:r>
              <a:rPr lang="it-IT" sz="1400" i="1" dirty="0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it-IT" sz="1400" i="1" dirty="0" err="1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Toxicol</a:t>
            </a:r>
            <a:r>
              <a:rPr lang="it-IT" sz="1400" i="1" dirty="0">
                <a:solidFill>
                  <a:prstClr val="white">
                    <a:alpha val="60000"/>
                  </a:prstClr>
                </a:solidFill>
                <a:latin typeface="Calibri" pitchFamily="34" charset="0"/>
                <a:cs typeface="Calibri" pitchFamily="34" charset="0"/>
              </a:rPr>
              <a:t>. 2013 Sep;32(9):895-903</a:t>
            </a:r>
          </a:p>
          <a:p>
            <a:endParaRPr lang="en-US" dirty="0">
              <a:solidFill>
                <a:prstClr val="white">
                  <a:alpha val="60000"/>
                </a:prstClr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191884" y="1346328"/>
            <a:ext cx="8728858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Nel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DSM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5, 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fa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parte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dei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disturbi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alimentari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(feeding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and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eating disorder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anche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la pica;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definizione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è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l’assunzione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incogrua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di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sostanze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non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nutritive per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almeno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un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mese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en-US" sz="2000" dirty="0" smtClean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endParaRPr lang="en-US" sz="20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u="sng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Scopo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sono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stati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valutati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stress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ossidativo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capacità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antiossidante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(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compresi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anche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zinco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selenio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)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in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47 bambini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affetti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da  Pica e anemia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sideropenica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, 22 da 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anemia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sideropenica</a:t>
            </a:r>
            <a:r>
              <a:rPr lang="en-US" sz="2000" dirty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e 21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controlli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n-US" sz="20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u="sng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Risultati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: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sono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stati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rilevati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ridotti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livelli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di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capacità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antiossidante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così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come di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selenio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zinco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aumentati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livelli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di stress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ossidativo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nei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pazienti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affetti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da pica e anemia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siderpenica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.</a:t>
            </a:r>
          </a:p>
          <a:p>
            <a:pPr algn="just"/>
            <a:endParaRPr lang="en-US" sz="20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L’ipotesi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è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che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i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danni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organici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di tale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disturbo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psichiatrico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siano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dovuti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anche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dalla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ridotta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capacità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antiossidante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e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dallo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stress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ossidativo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sz="2000" dirty="0" err="1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conseguente</a:t>
            </a:r>
            <a:r>
              <a:rPr lang="en-US" sz="2000" dirty="0" smtClean="0">
                <a:solidFill>
                  <a:prstClr val="white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it-IT" sz="2000" dirty="0">
              <a:solidFill>
                <a:prstClr val="white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603682" y="550416"/>
            <a:ext cx="395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5 – PICA E STRESS OSSIDATIVO</a:t>
            </a:r>
            <a:endParaRPr lang="it-IT" sz="2400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1534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722496" y="533400"/>
            <a:ext cx="41148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sz="3200" b="1" dirty="0">
                <a:latin typeface="Calibri" pitchFamily="34" charset="0"/>
                <a:cs typeface="Calibri" pitchFamily="34" charset="0"/>
              </a:rPr>
              <a:t>CONCLUSIONI</a:t>
            </a: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6027" y="1359556"/>
            <a:ext cx="7036186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 i pochi studi sembrano suggerire che vi sia un fenotipo pro-infiammatorio e ossidante nei pazienti affetti da DCA </a:t>
            </a:r>
            <a:endParaRPr lang="it-IT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506027" y="3281468"/>
            <a:ext cx="7102136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Char char="•"/>
            </a:pPr>
            <a:r>
              <a:rPr lang="it-IT" dirty="0" smtClean="0">
                <a:latin typeface="Calibri" pitchFamily="34" charset="0"/>
                <a:cs typeface="Calibri" pitchFamily="34" charset="0"/>
              </a:rPr>
              <a:t> ulteriori studi sulle vie </a:t>
            </a:r>
            <a:r>
              <a:rPr lang="it-IT" dirty="0" smtClean="0">
                <a:latin typeface="Calibri" pitchFamily="34" charset="0"/>
                <a:cs typeface="Calibri" pitchFamily="34" charset="0"/>
              </a:rPr>
              <a:t>cellulari infiammatorie e anti-infiammatorie sono auspicabili , per approfondire le differenze tra i vari tipi di DCA e per ricercare nuovi potenziali target di trattamento farmacologico. </a:t>
            </a:r>
            <a:endParaRPr lang="it-IT" dirty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1781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  <p:bldP spid="5" grpId="0" autoUpdateAnimBg="0"/>
      <p:bldP spid="6" grpId="0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piè di pagina 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 descr="C:\Users\Giulia\Desktop\radicali-e-antiossidant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186" y="2772145"/>
            <a:ext cx="285750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2237158" y="1668992"/>
            <a:ext cx="46217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it-IT" sz="3200" b="1" i="1" u="sng" dirty="0" smtClean="0">
                <a:solidFill>
                  <a:srgbClr val="FFFF00"/>
                </a:solidFill>
                <a:latin typeface="Calibri" pitchFamily="34" charset="0"/>
                <a:cs typeface="Calibri" pitchFamily="34" charset="0"/>
              </a:rPr>
              <a:t>GRAZIE PER L’ATTENZIONE</a:t>
            </a:r>
            <a:endParaRPr lang="it-IT" sz="3200" b="1" i="1" u="sng" dirty="0">
              <a:solidFill>
                <a:srgbClr val="FFFF00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68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228600" y="1245115"/>
            <a:ext cx="8763000" cy="5434526"/>
          </a:xfrm>
        </p:spPr>
        <p:txBody>
          <a:bodyPr/>
          <a:lstStyle/>
          <a:p>
            <a:pPr marL="457200" indent="-457200" algn="just">
              <a:buAutoNum type="alphaUcPeriod"/>
            </a:pPr>
            <a:r>
              <a:rPr lang="it-IT" sz="2400" b="1" u="sng" dirty="0" smtClean="0">
                <a:latin typeface="Calibri"/>
                <a:cs typeface="Calibri"/>
              </a:rPr>
              <a:t>Restrizione </a:t>
            </a:r>
            <a:r>
              <a:rPr lang="it-IT" sz="2400" b="1" u="sng" dirty="0">
                <a:latin typeface="Calibri"/>
                <a:cs typeface="Calibri"/>
              </a:rPr>
              <a:t>dell’apporto energetico rispetto al necessario, </a:t>
            </a:r>
            <a:r>
              <a:rPr lang="it-IT" sz="2400" b="1" u="sng" dirty="0" smtClean="0">
                <a:latin typeface="Calibri"/>
                <a:cs typeface="Calibri"/>
              </a:rPr>
              <a:t>che conduce </a:t>
            </a:r>
            <a:r>
              <a:rPr lang="it-IT" sz="2400" b="1" u="sng" dirty="0">
                <a:latin typeface="Calibri"/>
                <a:cs typeface="Calibri"/>
              </a:rPr>
              <a:t>a un peso corporeo significativamente basso tenendo conto dell’</a:t>
            </a:r>
            <a:r>
              <a:rPr lang="it-IT" sz="2400" b="1" u="sng" dirty="0" err="1">
                <a:latin typeface="Calibri"/>
                <a:cs typeface="Calibri"/>
              </a:rPr>
              <a:t>eta</a:t>
            </a:r>
            <a:r>
              <a:rPr lang="it-IT" sz="2400" b="1" u="sng" dirty="0">
                <a:latin typeface="Calibri"/>
                <a:cs typeface="Calibri"/>
              </a:rPr>
              <a:t>̀, del sesso, della traiettoria evolutiva e dello stato di salute fisica.</a:t>
            </a:r>
            <a:r>
              <a:rPr lang="it-IT" sz="2400" b="1" dirty="0">
                <a:latin typeface="Calibri"/>
                <a:cs typeface="Calibri"/>
              </a:rPr>
              <a:t> </a:t>
            </a:r>
            <a:r>
              <a:rPr lang="it-IT" sz="2400" dirty="0">
                <a:latin typeface="Calibri"/>
                <a:cs typeface="Calibri"/>
              </a:rPr>
              <a:t>Si intende per peso significativamente basso un peso che è inferiore al minimo normale o, per i bambini e gli adolescenti, inferiore a quello minimo atteso </a:t>
            </a:r>
            <a:endParaRPr lang="it-IT" sz="2400" dirty="0" smtClean="0">
              <a:latin typeface="Calibri"/>
              <a:cs typeface="Calibri"/>
            </a:endParaRPr>
          </a:p>
          <a:p>
            <a:pPr marL="0" indent="0" algn="just">
              <a:buNone/>
            </a:pPr>
            <a:endParaRPr lang="it-IT" sz="1000" dirty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b="1" dirty="0" smtClean="0">
                <a:latin typeface="Calibri"/>
                <a:cs typeface="Calibri"/>
              </a:rPr>
              <a:t>B. </a:t>
            </a:r>
            <a:r>
              <a:rPr lang="it-IT" sz="2400" b="1" u="sng" dirty="0" smtClean="0">
                <a:latin typeface="Calibri"/>
                <a:cs typeface="Calibri"/>
              </a:rPr>
              <a:t>Intensa </a:t>
            </a:r>
            <a:r>
              <a:rPr lang="it-IT" sz="2400" b="1" u="sng" dirty="0">
                <a:latin typeface="Calibri"/>
                <a:cs typeface="Calibri"/>
              </a:rPr>
              <a:t>paura di acquistare peso o di diventare grasso, o </a:t>
            </a:r>
            <a:r>
              <a:rPr lang="it-IT" sz="2400" b="1" u="sng" dirty="0" smtClean="0">
                <a:latin typeface="Calibri"/>
                <a:cs typeface="Calibri"/>
              </a:rPr>
              <a:t>comportamento </a:t>
            </a:r>
            <a:r>
              <a:rPr lang="it-IT" sz="2400" b="1" u="sng" dirty="0">
                <a:latin typeface="Calibri"/>
                <a:cs typeface="Calibri"/>
              </a:rPr>
              <a:t>persistente che interferisce con l’aumento di peso, anche in presenza di un peso significativamente basso </a:t>
            </a:r>
            <a:endParaRPr lang="it-IT" sz="2400" b="1" u="sng" dirty="0" smtClean="0">
              <a:latin typeface="Calibri"/>
              <a:cs typeface="Calibri"/>
            </a:endParaRPr>
          </a:p>
          <a:p>
            <a:pPr marL="0" indent="0" algn="just">
              <a:buNone/>
            </a:pPr>
            <a:endParaRPr lang="it-IT" sz="1000" b="1" u="sng" dirty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b="1" dirty="0" smtClean="0">
                <a:latin typeface="Calibri"/>
                <a:cs typeface="Calibri"/>
              </a:rPr>
              <a:t>C. </a:t>
            </a:r>
            <a:r>
              <a:rPr lang="it-IT" sz="2400" b="1" u="sng" dirty="0" smtClean="0">
                <a:latin typeface="Calibri"/>
                <a:cs typeface="Calibri"/>
              </a:rPr>
              <a:t>Alterazione </a:t>
            </a:r>
            <a:r>
              <a:rPr lang="it-IT" sz="2400" b="1" u="sng" dirty="0">
                <a:latin typeface="Calibri"/>
                <a:cs typeface="Calibri"/>
              </a:rPr>
              <a:t>del modo in cui il soggetto vive il proprio peso o la forma del proprio corpo,</a:t>
            </a:r>
            <a:r>
              <a:rPr lang="it-IT" sz="2400" b="1" dirty="0">
                <a:latin typeface="Calibri"/>
                <a:cs typeface="Calibri"/>
              </a:rPr>
              <a:t> eccessiva influenza del peso o della forma del corpo sui livelli di autostima, o persistente rifiuto di ammettere la gravità della attuale condizione di sottopeso </a:t>
            </a:r>
          </a:p>
          <a:p>
            <a:pPr algn="just"/>
            <a:endParaRPr lang="it-IT" sz="2400" dirty="0">
              <a:latin typeface="Calibri"/>
              <a:cs typeface="Calibri"/>
            </a:endParaRP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184212" y="257453"/>
            <a:ext cx="8763000" cy="669708"/>
          </a:xfrm>
        </p:spPr>
        <p:txBody>
          <a:bodyPr/>
          <a:lstStyle/>
          <a:p>
            <a:pPr algn="ctr" eaLnBrk="1" hangingPunct="1"/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ANORESSIA NERVOSA</a:t>
            </a:r>
            <a:endParaRPr lang="it-IT" sz="2400" b="1" u="sng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81000" y="1438189"/>
            <a:ext cx="8458200" cy="48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it-IT" sz="2400" b="1" u="sng" dirty="0" smtClean="0">
                <a:latin typeface="Calibri"/>
                <a:cs typeface="Calibri"/>
              </a:rPr>
              <a:t>SOTTOTIPO</a:t>
            </a:r>
          </a:p>
          <a:p>
            <a:pPr marL="0" indent="0" algn="just">
              <a:buNone/>
            </a:pPr>
            <a:r>
              <a:rPr lang="it-IT" sz="2400" b="1" u="sng" dirty="0" smtClean="0">
                <a:latin typeface="Calibri"/>
                <a:cs typeface="Calibri"/>
              </a:rPr>
              <a:t>-Tipo </a:t>
            </a:r>
            <a:r>
              <a:rPr lang="it-IT" sz="2400" b="1" u="sng" dirty="0">
                <a:latin typeface="Calibri"/>
                <a:cs typeface="Calibri"/>
              </a:rPr>
              <a:t>restrittivo</a:t>
            </a:r>
            <a:r>
              <a:rPr lang="it-IT" sz="2400" dirty="0">
                <a:latin typeface="Calibri"/>
                <a:cs typeface="Calibri"/>
              </a:rPr>
              <a:t>: Durante gli ultimi 3 mesi, l’individuo non ha avuto ricorrenti crisi bulimiche o condotte di eliminazione (</a:t>
            </a:r>
            <a:r>
              <a:rPr lang="it-IT" sz="2400" dirty="0" err="1">
                <a:latin typeface="Calibri"/>
                <a:cs typeface="Calibri"/>
              </a:rPr>
              <a:t>cioe</a:t>
            </a:r>
            <a:r>
              <a:rPr lang="it-IT" sz="2400" dirty="0">
                <a:latin typeface="Calibri"/>
                <a:cs typeface="Calibri"/>
              </a:rPr>
              <a:t>̀ vomito autoindotto o uso inappropriato di lassativi, diuretici o enteroclismi). Questo sottotipo descrive quei casi in cui la perdita di peso è </a:t>
            </a:r>
            <a:r>
              <a:rPr lang="it-IT" sz="2400" dirty="0" smtClean="0">
                <a:latin typeface="Calibri"/>
                <a:cs typeface="Calibri"/>
              </a:rPr>
              <a:t>ottenuta </a:t>
            </a:r>
            <a:r>
              <a:rPr lang="it-IT" sz="2400" dirty="0">
                <a:latin typeface="Calibri"/>
                <a:cs typeface="Calibri"/>
              </a:rPr>
              <a:t>primariamente attraverso la dieta, il digiuno e/o l’esercizio fisico </a:t>
            </a:r>
            <a:r>
              <a:rPr lang="it-IT" sz="2400" dirty="0" smtClean="0">
                <a:latin typeface="Calibri"/>
                <a:cs typeface="Calibri"/>
              </a:rPr>
              <a:t>eccessivo. </a:t>
            </a:r>
          </a:p>
          <a:p>
            <a:pPr marL="0" indent="0" algn="just">
              <a:buNone/>
            </a:pPr>
            <a:endParaRPr lang="it-IT" sz="2400" b="1" u="sng" dirty="0" smtClean="0">
              <a:latin typeface="Calibri"/>
              <a:cs typeface="Calibri"/>
            </a:endParaRPr>
          </a:p>
          <a:p>
            <a:pPr marL="0" indent="0" algn="just">
              <a:buNone/>
            </a:pPr>
            <a:r>
              <a:rPr lang="it-IT" sz="2400" b="1" u="sng" dirty="0" smtClean="0">
                <a:latin typeface="Calibri"/>
                <a:cs typeface="Calibri"/>
              </a:rPr>
              <a:t>-Tipo </a:t>
            </a:r>
            <a:r>
              <a:rPr lang="it-IT" sz="2400" b="1" u="sng" dirty="0">
                <a:latin typeface="Calibri"/>
                <a:cs typeface="Calibri"/>
              </a:rPr>
              <a:t>con crisi bulimiche/condotte di eliminazione</a:t>
            </a:r>
            <a:r>
              <a:rPr lang="it-IT" sz="2400" dirty="0">
                <a:latin typeface="Calibri"/>
                <a:cs typeface="Calibri"/>
              </a:rPr>
              <a:t>: Durante gli ultimi 3 mesi, l’individuo ha avuto ricorrenti crisi bulimiche o condotte di eliminazione (</a:t>
            </a:r>
            <a:r>
              <a:rPr lang="it-IT" sz="2400" dirty="0" err="1">
                <a:latin typeface="Calibri"/>
                <a:cs typeface="Calibri"/>
              </a:rPr>
              <a:t>cioe</a:t>
            </a:r>
            <a:r>
              <a:rPr lang="it-IT" sz="2400" dirty="0">
                <a:latin typeface="Calibri"/>
                <a:cs typeface="Calibri"/>
              </a:rPr>
              <a:t>̀ vomito autoindotto o uso inappropriato di lassativi, diuretici o enteroclismi) </a:t>
            </a: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228600" y="0"/>
            <a:ext cx="8763000" cy="914400"/>
          </a:xfrm>
        </p:spPr>
        <p:txBody>
          <a:bodyPr/>
          <a:lstStyle/>
          <a:p>
            <a:pPr algn="l" eaLnBrk="1" hangingPunct="1"/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			</a:t>
            </a:r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ANORESSIA NERVOSA</a:t>
            </a:r>
            <a:endParaRPr lang="it-IT" sz="2400" b="1" u="sng" dirty="0"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3973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contenuto 2"/>
          <p:cNvSpPr>
            <a:spLocks noGrp="1"/>
          </p:cNvSpPr>
          <p:nvPr>
            <p:ph idx="1"/>
          </p:nvPr>
        </p:nvSpPr>
        <p:spPr>
          <a:xfrm>
            <a:off x="323850" y="1052513"/>
            <a:ext cx="8496300" cy="5473700"/>
          </a:xfrm>
        </p:spPr>
        <p:txBody>
          <a:bodyPr>
            <a:normAutofit lnSpcReduction="10000"/>
          </a:bodyPr>
          <a:lstStyle/>
          <a:p>
            <a:pPr marL="0" indent="0" algn="just">
              <a:buFontTx/>
              <a:buNone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Livello di </a:t>
            </a:r>
            <a:r>
              <a:rPr lang="it-IT" sz="2800" b="1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gravità </a:t>
            </a:r>
            <a:endParaRPr lang="it-IT" sz="2800" dirty="0">
              <a:solidFill>
                <a:srgbClr val="FFFF00"/>
              </a:solidFill>
              <a:latin typeface="Calibri"/>
              <a:ea typeface="ＭＳ Ｐゴシック" charset="0"/>
              <a:cs typeface="Calibri"/>
            </a:endParaRPr>
          </a:p>
          <a:p>
            <a:pPr marL="0" indent="0" algn="just">
              <a:buFontTx/>
              <a:buNone/>
              <a:defRPr/>
            </a:pPr>
            <a:r>
              <a:rPr lang="it-IT" sz="2800" dirty="0">
                <a:latin typeface="Calibri"/>
                <a:ea typeface="ＭＳ Ｐゴシック" charset="0"/>
                <a:cs typeface="Calibri"/>
              </a:rPr>
              <a:t>Il livello minimo di gravità è basato, per gli adulti, sull’attuale indice di massa corporea (vedi sotto) o, per i bambini e gli adolescenti, sul percentile dell’indice di massa corporea. Il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livello di gravità </a:t>
            </a:r>
            <a:r>
              <a:rPr lang="it-IT" sz="2800" dirty="0" smtClean="0">
                <a:latin typeface="Calibri"/>
                <a:ea typeface="ＭＳ Ｐゴシック" charset="0"/>
                <a:cs typeface="Calibri"/>
              </a:rPr>
              <a:t>può 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essere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aumentato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 tenendo conto dei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sintomi clinici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, del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grado di </a:t>
            </a:r>
            <a:r>
              <a:rPr lang="it-IT" sz="2800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disabilità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funzionale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 e del </a:t>
            </a:r>
            <a:r>
              <a:rPr lang="it-IT" sz="2800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bisogno di supervisione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/>
            </a:r>
            <a:br>
              <a:rPr lang="it-IT" sz="2800" dirty="0">
                <a:latin typeface="Calibri"/>
                <a:ea typeface="ＭＳ Ｐゴシック" charset="0"/>
                <a:cs typeface="Calibri"/>
              </a:rPr>
            </a:br>
            <a:endParaRPr lang="it-IT" sz="2800" dirty="0" smtClean="0">
              <a:latin typeface="Calibri"/>
              <a:ea typeface="ＭＳ Ｐゴシック" charset="0"/>
              <a:cs typeface="Calibri"/>
            </a:endParaRPr>
          </a:p>
          <a:p>
            <a:pPr algn="just">
              <a:buFont typeface="Wingdings" charset="2"/>
              <a:buChar char="§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Lieve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: Indice di massa corporea ≥ 17 kg/m2 </a:t>
            </a:r>
          </a:p>
          <a:p>
            <a:pPr algn="just">
              <a:buFont typeface="Wingdings" charset="2"/>
              <a:buChar char="§"/>
              <a:defRPr/>
            </a:pPr>
            <a:r>
              <a:rPr lang="it-IT" sz="2800" b="1" dirty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Moderato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: Indice di massa corporea 16-16,99 kg/m2 </a:t>
            </a:r>
            <a:endParaRPr lang="it-IT" sz="2800" dirty="0" smtClean="0">
              <a:latin typeface="Calibri"/>
              <a:ea typeface="ＭＳ Ｐゴシック" charset="0"/>
              <a:cs typeface="Calibri"/>
            </a:endParaRPr>
          </a:p>
          <a:p>
            <a:pPr algn="just">
              <a:buFont typeface="Wingdings" charset="2"/>
              <a:buChar char="§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Grave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: Indice di massa corporea 15-15,99 kg/m2 </a:t>
            </a:r>
            <a:endParaRPr lang="it-IT" sz="2800" dirty="0" smtClean="0">
              <a:latin typeface="Calibri"/>
              <a:ea typeface="ＭＳ Ｐゴシック" charset="0"/>
              <a:cs typeface="Calibri"/>
            </a:endParaRPr>
          </a:p>
          <a:p>
            <a:pPr algn="just">
              <a:buFont typeface="Wingdings" charset="2"/>
              <a:buChar char="§"/>
              <a:defRPr/>
            </a:pPr>
            <a:r>
              <a:rPr lang="it-IT" sz="28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Estremo</a:t>
            </a:r>
            <a:r>
              <a:rPr lang="it-IT" sz="2800" dirty="0">
                <a:latin typeface="Calibri"/>
                <a:ea typeface="ＭＳ Ｐゴシック" charset="0"/>
                <a:cs typeface="Calibri"/>
              </a:rPr>
              <a:t>: Indice di massa corporea &lt; 15 kg/m2 </a:t>
            </a:r>
          </a:p>
        </p:txBody>
      </p:sp>
      <p:sp>
        <p:nvSpPr>
          <p:cNvPr id="29697" name="Titolo 1"/>
          <p:cNvSpPr>
            <a:spLocks noGrp="1"/>
          </p:cNvSpPr>
          <p:nvPr>
            <p:ph type="title"/>
          </p:nvPr>
        </p:nvSpPr>
        <p:spPr>
          <a:xfrm>
            <a:off x="684213" y="404813"/>
            <a:ext cx="7989887" cy="863600"/>
          </a:xfrm>
        </p:spPr>
        <p:txBody>
          <a:bodyPr/>
          <a:lstStyle/>
          <a:p>
            <a:r>
              <a:rPr lang="it-IT" sz="3200" dirty="0">
                <a:latin typeface="Calibri"/>
                <a:ea typeface="ＭＳ Ｐゴシック" charset="0"/>
                <a:cs typeface="Calibri"/>
              </a:rPr>
              <a:t/>
            </a:r>
            <a:br>
              <a:rPr lang="it-IT" sz="3200" dirty="0">
                <a:latin typeface="Calibri"/>
                <a:ea typeface="ＭＳ Ｐゴシック" charset="0"/>
                <a:cs typeface="Calibri"/>
              </a:rPr>
            </a:br>
            <a:endParaRPr lang="it-IT" sz="32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0"/>
            <a:ext cx="87630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			</a:t>
            </a:r>
            <a:r>
              <a:rPr lang="en-US" sz="2400" b="1" u="sng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ANORESSIA NERVOSA</a:t>
            </a:r>
            <a:endParaRPr lang="it-IT" sz="2400" b="1" u="sng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5219071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lphaUcPeriod"/>
            </a:pPr>
            <a:r>
              <a:rPr lang="it-IT" sz="2000" b="1" dirty="0" smtClean="0">
                <a:solidFill>
                  <a:srgbClr val="FFFF00"/>
                </a:solidFill>
                <a:latin typeface="Calibri"/>
                <a:cs typeface="Calibri"/>
              </a:rPr>
              <a:t>Ricorrenti </a:t>
            </a:r>
            <a:r>
              <a:rPr lang="it-IT" sz="2000" b="1" dirty="0">
                <a:solidFill>
                  <a:srgbClr val="FFFF00"/>
                </a:solidFill>
                <a:latin typeface="Calibri"/>
                <a:cs typeface="Calibri"/>
              </a:rPr>
              <a:t>crisi bulimiche</a:t>
            </a:r>
            <a:r>
              <a:rPr lang="it-IT" sz="2000" dirty="0">
                <a:latin typeface="Calibri"/>
                <a:cs typeface="Calibri"/>
              </a:rPr>
              <a:t>. Una crisi bulimica è caratterizzata da entrambi gli aspetti seguenti:</a:t>
            </a:r>
            <a:br>
              <a:rPr lang="it-IT" sz="2000" dirty="0">
                <a:latin typeface="Calibri"/>
                <a:cs typeface="Calibri"/>
              </a:rPr>
            </a:br>
            <a:r>
              <a:rPr lang="it-IT" sz="2000" dirty="0" smtClean="0">
                <a:latin typeface="Calibri"/>
                <a:cs typeface="Calibri"/>
              </a:rPr>
              <a:t>1</a:t>
            </a:r>
            <a:r>
              <a:rPr lang="it-IT" sz="2000" dirty="0">
                <a:latin typeface="Calibri"/>
                <a:cs typeface="Calibri"/>
              </a:rPr>
              <a:t>. Mangiare, in un periodo definito di tempo (es. un periodo di 2 ore), </a:t>
            </a:r>
            <a:r>
              <a:rPr lang="it-IT" sz="2000" dirty="0" smtClean="0">
                <a:latin typeface="Calibri"/>
                <a:cs typeface="Calibri"/>
              </a:rPr>
              <a:t>una </a:t>
            </a:r>
            <a:r>
              <a:rPr lang="it-IT" sz="2000" dirty="0" err="1">
                <a:solidFill>
                  <a:srgbClr val="FFFF00"/>
                </a:solidFill>
                <a:latin typeface="Calibri"/>
                <a:cs typeface="Calibri"/>
              </a:rPr>
              <a:t>quantita</a:t>
            </a:r>
            <a:r>
              <a:rPr lang="it-IT" sz="2000" dirty="0">
                <a:solidFill>
                  <a:srgbClr val="FFFF00"/>
                </a:solidFill>
                <a:latin typeface="Calibri"/>
                <a:cs typeface="Calibri"/>
              </a:rPr>
              <a:t>̀ di cibo </a:t>
            </a:r>
            <a:r>
              <a:rPr lang="it-IT" sz="2000" dirty="0">
                <a:latin typeface="Calibri"/>
                <a:cs typeface="Calibri"/>
              </a:rPr>
              <a:t>significativamente maggiore di quella che </a:t>
            </a:r>
            <a:r>
              <a:rPr lang="it-IT" sz="2000" dirty="0" smtClean="0">
                <a:latin typeface="Calibri"/>
                <a:cs typeface="Calibri"/>
              </a:rPr>
              <a:t>la maggior </a:t>
            </a:r>
            <a:r>
              <a:rPr lang="it-IT" sz="2000" dirty="0">
                <a:latin typeface="Calibri"/>
                <a:cs typeface="Calibri"/>
              </a:rPr>
              <a:t>parte delle persone mangerebbe nello stesso tempo e in </a:t>
            </a:r>
            <a:r>
              <a:rPr lang="it-IT" sz="2000" dirty="0" smtClean="0">
                <a:latin typeface="Calibri"/>
                <a:cs typeface="Calibri"/>
              </a:rPr>
              <a:t>circostanze </a:t>
            </a:r>
            <a:r>
              <a:rPr lang="it-IT" sz="2000" dirty="0">
                <a:latin typeface="Calibri"/>
                <a:cs typeface="Calibri"/>
              </a:rPr>
              <a:t>simili</a:t>
            </a:r>
            <a:br>
              <a:rPr lang="it-IT" sz="2000" dirty="0">
                <a:latin typeface="Calibri"/>
                <a:cs typeface="Calibri"/>
              </a:rPr>
            </a:br>
            <a:r>
              <a:rPr lang="it-IT" sz="2000" dirty="0" smtClean="0">
                <a:latin typeface="Calibri"/>
                <a:cs typeface="Calibri"/>
              </a:rPr>
              <a:t>2</a:t>
            </a:r>
            <a:r>
              <a:rPr lang="it-IT" sz="2000" dirty="0">
                <a:latin typeface="Calibri"/>
                <a:cs typeface="Calibri"/>
              </a:rPr>
              <a:t>. </a:t>
            </a:r>
            <a:r>
              <a:rPr lang="it-IT" sz="2000" dirty="0">
                <a:solidFill>
                  <a:srgbClr val="FFFF00"/>
                </a:solidFill>
                <a:latin typeface="Calibri"/>
                <a:cs typeface="Calibri"/>
              </a:rPr>
              <a:t>Sensazione di perdere il controllo </a:t>
            </a:r>
            <a:r>
              <a:rPr lang="it-IT" sz="2000" dirty="0">
                <a:latin typeface="Calibri"/>
                <a:cs typeface="Calibri"/>
              </a:rPr>
              <a:t>durante l’episodio (es. sensazione </a:t>
            </a:r>
            <a:r>
              <a:rPr lang="it-IT" sz="2000" dirty="0" smtClean="0">
                <a:latin typeface="Calibri"/>
                <a:cs typeface="Calibri"/>
              </a:rPr>
              <a:t>di </a:t>
            </a:r>
            <a:r>
              <a:rPr lang="it-IT" sz="2000" dirty="0">
                <a:latin typeface="Calibri"/>
                <a:cs typeface="Calibri"/>
              </a:rPr>
              <a:t>non riuscire a smettere di mangiare o di non controllare </a:t>
            </a:r>
            <a:r>
              <a:rPr lang="it-IT" sz="2000" dirty="0" smtClean="0">
                <a:latin typeface="Calibri"/>
                <a:cs typeface="Calibri"/>
              </a:rPr>
              <a:t>che </a:t>
            </a:r>
            <a:r>
              <a:rPr lang="it-IT" sz="2000" dirty="0">
                <a:latin typeface="Calibri"/>
                <a:cs typeface="Calibri"/>
              </a:rPr>
              <a:t>cosa o </a:t>
            </a:r>
            <a:r>
              <a:rPr lang="it-IT" sz="2000" dirty="0" smtClean="0">
                <a:latin typeface="Calibri"/>
                <a:cs typeface="Calibri"/>
              </a:rPr>
              <a:t>quanto </a:t>
            </a:r>
            <a:r>
              <a:rPr lang="it-IT" sz="2000" dirty="0">
                <a:latin typeface="Calibri"/>
                <a:cs typeface="Calibri"/>
              </a:rPr>
              <a:t>si sta mangiando</a:t>
            </a:r>
            <a:r>
              <a:rPr lang="it-IT" sz="2000" dirty="0" smtClean="0">
                <a:latin typeface="Calibri"/>
                <a:cs typeface="Calibri"/>
              </a:rPr>
              <a:t>)</a:t>
            </a:r>
          </a:p>
          <a:p>
            <a:pPr marL="457200" indent="-457200">
              <a:buAutoNum type="alphaUcPeriod"/>
            </a:pPr>
            <a:r>
              <a:rPr lang="it-IT" sz="2000" b="1" dirty="0" smtClean="0">
                <a:solidFill>
                  <a:srgbClr val="FFFF00"/>
                </a:solidFill>
                <a:latin typeface="Calibri"/>
                <a:cs typeface="Calibri"/>
              </a:rPr>
              <a:t>Ricorrenti </a:t>
            </a:r>
            <a:r>
              <a:rPr lang="it-IT" sz="2000" b="1" dirty="0">
                <a:solidFill>
                  <a:srgbClr val="FFFF00"/>
                </a:solidFill>
                <a:latin typeface="Calibri"/>
                <a:cs typeface="Calibri"/>
              </a:rPr>
              <a:t>e inappropriate condotte compensatorie </a:t>
            </a:r>
            <a:r>
              <a:rPr lang="it-IT" sz="2000" b="1" dirty="0">
                <a:latin typeface="Calibri"/>
                <a:cs typeface="Calibri"/>
              </a:rPr>
              <a:t>per prevenire l’aumento di peso, come vomito autoindotto, abuso </a:t>
            </a:r>
            <a:r>
              <a:rPr lang="it-IT" sz="2000" dirty="0">
                <a:latin typeface="Calibri"/>
                <a:cs typeface="Calibri"/>
              </a:rPr>
              <a:t>di lassativi, </a:t>
            </a:r>
            <a:r>
              <a:rPr lang="it-IT" sz="2000" dirty="0" smtClean="0">
                <a:latin typeface="Calibri"/>
                <a:cs typeface="Calibri"/>
              </a:rPr>
              <a:t>diuretici </a:t>
            </a:r>
            <a:r>
              <a:rPr lang="it-IT" sz="2000" dirty="0">
                <a:latin typeface="Calibri"/>
                <a:cs typeface="Calibri"/>
              </a:rPr>
              <a:t>o altri farmaci, digiuno o esercizio fisico </a:t>
            </a:r>
            <a:r>
              <a:rPr lang="it-IT" sz="2000" dirty="0" smtClean="0">
                <a:latin typeface="Calibri"/>
                <a:cs typeface="Calibri"/>
              </a:rPr>
              <a:t>eccessivo</a:t>
            </a:r>
            <a:endParaRPr lang="it-IT" sz="2000" dirty="0">
              <a:latin typeface="Calibri"/>
              <a:cs typeface="Calibri"/>
            </a:endParaRPr>
          </a:p>
          <a:p>
            <a:pPr marL="457200" indent="-457200">
              <a:buAutoNum type="alphaUcPeriod"/>
            </a:pPr>
            <a:r>
              <a:rPr lang="it-IT" sz="2000" b="1" dirty="0" smtClean="0">
                <a:solidFill>
                  <a:srgbClr val="FFFF00"/>
                </a:solidFill>
                <a:latin typeface="Calibri"/>
                <a:cs typeface="Calibri"/>
              </a:rPr>
              <a:t>Le </a:t>
            </a:r>
            <a:r>
              <a:rPr lang="it-IT" sz="2000" b="1" dirty="0">
                <a:solidFill>
                  <a:srgbClr val="FFFF00"/>
                </a:solidFill>
                <a:latin typeface="Calibri"/>
                <a:cs typeface="Calibri"/>
              </a:rPr>
              <a:t>abbuffate e le condotte compensatorie inappropriate si verificano entrambe in media almeno una volta a settimana per 3 mesi </a:t>
            </a:r>
          </a:p>
          <a:p>
            <a:pPr marL="457200" indent="-457200">
              <a:buAutoNum type="alphaUcPeriod"/>
            </a:pPr>
            <a:r>
              <a:rPr lang="it-IT" sz="2000" b="1" dirty="0" smtClean="0">
                <a:latin typeface="Calibri"/>
                <a:cs typeface="Calibri"/>
              </a:rPr>
              <a:t> </a:t>
            </a:r>
            <a:r>
              <a:rPr lang="it-IT" sz="2000" b="1" dirty="0">
                <a:latin typeface="Calibri"/>
                <a:cs typeface="Calibri"/>
              </a:rPr>
              <a:t>I livelli di autostima sono </a:t>
            </a:r>
            <a:r>
              <a:rPr lang="it-IT" sz="2000" b="1" dirty="0" err="1">
                <a:latin typeface="Calibri"/>
                <a:cs typeface="Calibri"/>
              </a:rPr>
              <a:t>inappropriatamente</a:t>
            </a:r>
            <a:r>
              <a:rPr lang="it-IT" sz="2000" b="1" dirty="0">
                <a:latin typeface="Calibri"/>
                <a:cs typeface="Calibri"/>
              </a:rPr>
              <a:t> influenzati dalla forma e dal peso del </a:t>
            </a:r>
            <a:r>
              <a:rPr lang="it-IT" sz="2000" b="1" dirty="0" smtClean="0">
                <a:latin typeface="Calibri"/>
                <a:cs typeface="Calibri"/>
              </a:rPr>
              <a:t>corpo</a:t>
            </a:r>
            <a:endParaRPr lang="it-IT" sz="2000" b="1" dirty="0">
              <a:latin typeface="Calibri"/>
              <a:cs typeface="Calibri"/>
            </a:endParaRPr>
          </a:p>
          <a:p>
            <a:pPr marL="457200" indent="-457200">
              <a:buAutoNum type="alphaUcPeriod"/>
            </a:pPr>
            <a:r>
              <a:rPr lang="it-IT" sz="2000" dirty="0">
                <a:latin typeface="Calibri"/>
                <a:cs typeface="Calibri"/>
              </a:rPr>
              <a:t>I</a:t>
            </a:r>
            <a:r>
              <a:rPr lang="it-IT" sz="2000" dirty="0" smtClean="0">
                <a:latin typeface="Calibri"/>
                <a:cs typeface="Calibri"/>
              </a:rPr>
              <a:t>l </a:t>
            </a:r>
            <a:r>
              <a:rPr lang="it-IT" sz="2000" dirty="0">
                <a:latin typeface="Calibri"/>
                <a:cs typeface="Calibri"/>
              </a:rPr>
              <a:t>disturbo non si manifesta esclusivamente nel corso di episodi di anoressia nervosa </a:t>
            </a:r>
          </a:p>
          <a:p>
            <a:pPr algn="just"/>
            <a:endParaRPr lang="it-IT" sz="2000" dirty="0">
              <a:latin typeface="Calibri"/>
              <a:cs typeface="Calibri"/>
            </a:endParaRP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228600" y="71022"/>
            <a:ext cx="8763000" cy="745724"/>
          </a:xfrm>
        </p:spPr>
        <p:txBody>
          <a:bodyPr/>
          <a:lstStyle/>
          <a:p>
            <a:pPr algn="l" eaLnBrk="1" hangingPunct="1"/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			</a:t>
            </a:r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BULIMIA NERVOSA</a:t>
            </a:r>
            <a:endParaRPr lang="it-IT" sz="2400" b="1" u="sng" dirty="0"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54639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egnaposto contenuto 2"/>
          <p:cNvSpPr>
            <a:spLocks noGrp="1"/>
          </p:cNvSpPr>
          <p:nvPr>
            <p:ph idx="1"/>
          </p:nvPr>
        </p:nvSpPr>
        <p:spPr>
          <a:xfrm>
            <a:off x="323850" y="1052513"/>
            <a:ext cx="8496300" cy="5545137"/>
          </a:xfrm>
        </p:spPr>
        <p:txBody>
          <a:bodyPr>
            <a:normAutofit lnSpcReduction="10000"/>
          </a:bodyPr>
          <a:lstStyle/>
          <a:p>
            <a:pPr marL="0" indent="0">
              <a:buFontTx/>
              <a:buNone/>
              <a:defRPr/>
            </a:pPr>
            <a:r>
              <a:rPr lang="it-IT" sz="3600" b="1" baseline="30000" dirty="0" smtClean="0">
                <a:solidFill>
                  <a:srgbClr val="FFFF00"/>
                </a:solidFill>
                <a:latin typeface="Calibri"/>
                <a:cs typeface="Calibri"/>
              </a:rPr>
              <a:t>Specificare </a:t>
            </a:r>
            <a:r>
              <a:rPr lang="it-IT" sz="3600" b="1" baseline="30000" dirty="0">
                <a:solidFill>
                  <a:srgbClr val="FFFF00"/>
                </a:solidFill>
                <a:latin typeface="Calibri"/>
                <a:cs typeface="Calibri"/>
              </a:rPr>
              <a:t>il livello attuale di gravità</a:t>
            </a:r>
          </a:p>
          <a:p>
            <a:pPr marL="0" indent="0">
              <a:buFontTx/>
              <a:buNone/>
              <a:defRPr/>
            </a:pPr>
            <a:r>
              <a:rPr lang="it-IT" sz="3600" baseline="30000" dirty="0">
                <a:latin typeface="Calibri"/>
                <a:cs typeface="Calibri"/>
              </a:rPr>
              <a:t>Il livello minimo di gravità è basato sulla frequenza delle condotte compensatorie inappropriate (vedi sotto). Il livello di gravità può essere aumentato tenendo conto degli altri sintomi e del grado di disabilità </a:t>
            </a:r>
            <a:r>
              <a:rPr lang="it-IT" sz="3600" baseline="30000" dirty="0" smtClean="0">
                <a:latin typeface="Calibri"/>
                <a:cs typeface="Calibri"/>
              </a:rPr>
              <a:t>funzionale</a:t>
            </a:r>
          </a:p>
          <a:p>
            <a:pPr marL="0" indent="0">
              <a:buFontTx/>
              <a:buNone/>
              <a:defRPr/>
            </a:pPr>
            <a:endParaRPr lang="it-IT" sz="3600" baseline="30000" dirty="0">
              <a:latin typeface="Calibri"/>
              <a:cs typeface="Calibri"/>
            </a:endParaRPr>
          </a:p>
          <a:p>
            <a:pPr algn="just">
              <a:defRPr/>
            </a:pPr>
            <a:r>
              <a:rPr lang="it-IT" sz="3600" b="1" baseline="30000" dirty="0">
                <a:solidFill>
                  <a:srgbClr val="FFFF00"/>
                </a:solidFill>
                <a:latin typeface="Calibri"/>
                <a:cs typeface="Calibri"/>
              </a:rPr>
              <a:t>Lieve</a:t>
            </a:r>
            <a:r>
              <a:rPr lang="it-IT" sz="3600" baseline="30000" dirty="0">
                <a:latin typeface="Calibri"/>
                <a:cs typeface="Calibri"/>
              </a:rPr>
              <a:t>: Una media di 1-3 episodi di condotte compensatorie inappropriate per settimana</a:t>
            </a:r>
          </a:p>
          <a:p>
            <a:pPr algn="just">
              <a:defRPr/>
            </a:pPr>
            <a:r>
              <a:rPr lang="it-IT" sz="3600" b="1" baseline="30000" dirty="0">
                <a:solidFill>
                  <a:srgbClr val="FFFF00"/>
                </a:solidFill>
                <a:latin typeface="Calibri"/>
                <a:cs typeface="Calibri"/>
              </a:rPr>
              <a:t>Moderato</a:t>
            </a:r>
            <a:r>
              <a:rPr lang="it-IT" sz="3600" baseline="30000" dirty="0">
                <a:latin typeface="Calibri"/>
                <a:cs typeface="Calibri"/>
              </a:rPr>
              <a:t>: Una media di 4-7 episodi di condotte compensatorie inappropriate per settimana</a:t>
            </a:r>
          </a:p>
          <a:p>
            <a:pPr algn="just">
              <a:defRPr/>
            </a:pPr>
            <a:r>
              <a:rPr lang="it-IT" sz="3600" b="1" baseline="30000" dirty="0">
                <a:solidFill>
                  <a:srgbClr val="FFFF00"/>
                </a:solidFill>
                <a:latin typeface="Calibri"/>
                <a:cs typeface="Calibri"/>
              </a:rPr>
              <a:t>Grave</a:t>
            </a:r>
            <a:r>
              <a:rPr lang="it-IT" sz="3600" baseline="30000" dirty="0">
                <a:latin typeface="Calibri"/>
                <a:cs typeface="Calibri"/>
              </a:rPr>
              <a:t>: Una media di 8-13 episodi di condotte compensatorie inappropriate per settimana </a:t>
            </a:r>
            <a:endParaRPr lang="it-IT" sz="3600" baseline="30000" dirty="0" smtClean="0">
              <a:latin typeface="Calibri"/>
              <a:cs typeface="Calibri"/>
            </a:endParaRPr>
          </a:p>
          <a:p>
            <a:pPr algn="just">
              <a:defRPr/>
            </a:pPr>
            <a:r>
              <a:rPr lang="it-IT" sz="3600" baseline="30000" dirty="0" smtClean="0">
                <a:solidFill>
                  <a:srgbClr val="FFFF00"/>
                </a:solidFill>
                <a:latin typeface="Calibri"/>
                <a:cs typeface="Calibri"/>
              </a:rPr>
              <a:t>Estremo</a:t>
            </a:r>
            <a:r>
              <a:rPr lang="it-IT" sz="3600" baseline="30000" dirty="0">
                <a:latin typeface="Calibri"/>
                <a:cs typeface="Calibri"/>
              </a:rPr>
              <a:t>: Una media di 14 o più episodi di </a:t>
            </a:r>
            <a:r>
              <a:rPr lang="it-IT" sz="3600" baseline="30000" dirty="0" smtClean="0">
                <a:latin typeface="Calibri"/>
                <a:cs typeface="Calibri"/>
              </a:rPr>
              <a:t>condotte compensatorie </a:t>
            </a:r>
            <a:r>
              <a:rPr lang="it-IT" sz="3600" baseline="30000" dirty="0">
                <a:latin typeface="Calibri"/>
                <a:cs typeface="Calibri"/>
              </a:rPr>
              <a:t>inappropriate per settimana</a:t>
            </a:r>
            <a:endParaRPr lang="it-IT" sz="3600" dirty="0">
              <a:latin typeface="Calibri"/>
              <a:ea typeface="ＭＳ Ｐゴシック" charset="0"/>
              <a:cs typeface="Calibri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28600" y="71022"/>
            <a:ext cx="8763000" cy="7457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900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			</a:t>
            </a:r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BULIMIA NERVOSA</a:t>
            </a:r>
            <a:endParaRPr lang="it-IT" sz="2400" b="1" u="sng" dirty="0">
              <a:latin typeface="Calibri"/>
              <a:ea typeface="ＭＳ Ｐゴシック" charset="0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458200" cy="5219071"/>
          </a:xfrm>
        </p:spPr>
        <p:txBody>
          <a:bodyPr>
            <a:normAutofit lnSpcReduction="10000"/>
          </a:bodyPr>
          <a:lstStyle/>
          <a:p>
            <a:pPr marL="457200" indent="-457200">
              <a:buAutoNum type="alphaUcPeriod"/>
            </a:pPr>
            <a:r>
              <a:rPr lang="it-IT" sz="2000" b="1" u="sng" dirty="0" smtClean="0">
                <a:solidFill>
                  <a:srgbClr val="FFFF00"/>
                </a:solidFill>
                <a:latin typeface="Calibri"/>
                <a:cs typeface="Calibri"/>
              </a:rPr>
              <a:t>Ricorrenti </a:t>
            </a:r>
            <a:r>
              <a:rPr lang="it-IT" sz="2000" b="1" u="sng" dirty="0">
                <a:solidFill>
                  <a:srgbClr val="FFFF00"/>
                </a:solidFill>
                <a:latin typeface="Calibri"/>
                <a:cs typeface="Calibri"/>
              </a:rPr>
              <a:t>crisi bulimiche</a:t>
            </a:r>
            <a:r>
              <a:rPr lang="it-IT" sz="2000" b="1" dirty="0">
                <a:latin typeface="Calibri"/>
                <a:cs typeface="Calibri"/>
              </a:rPr>
              <a:t>. Una crisi bulimica è caratterizzata da entrambi gli aspetti seguenti:</a:t>
            </a:r>
            <a:br>
              <a:rPr lang="it-IT" sz="2000" b="1" dirty="0">
                <a:latin typeface="Calibri"/>
                <a:cs typeface="Calibri"/>
              </a:rPr>
            </a:br>
            <a:r>
              <a:rPr lang="it-IT" sz="2000" dirty="0" smtClean="0">
                <a:latin typeface="Calibri"/>
                <a:cs typeface="Calibri"/>
              </a:rPr>
              <a:t>1</a:t>
            </a:r>
            <a:r>
              <a:rPr lang="it-IT" sz="2000" dirty="0">
                <a:latin typeface="Calibri"/>
                <a:cs typeface="Calibri"/>
              </a:rPr>
              <a:t>. Mangiare, in un periodo definito di tempo (es. un periodo di 2 ore), </a:t>
            </a:r>
            <a:r>
              <a:rPr lang="it-IT" sz="2000" dirty="0" smtClean="0">
                <a:latin typeface="Calibri"/>
                <a:cs typeface="Calibri"/>
              </a:rPr>
              <a:t>una </a:t>
            </a:r>
            <a:r>
              <a:rPr lang="it-IT" sz="2000" dirty="0" err="1">
                <a:solidFill>
                  <a:srgbClr val="FFFF00"/>
                </a:solidFill>
                <a:latin typeface="Calibri"/>
                <a:cs typeface="Calibri"/>
              </a:rPr>
              <a:t>quantita</a:t>
            </a:r>
            <a:r>
              <a:rPr lang="it-IT" sz="2000" dirty="0">
                <a:solidFill>
                  <a:srgbClr val="FFFF00"/>
                </a:solidFill>
                <a:latin typeface="Calibri"/>
                <a:cs typeface="Calibri"/>
              </a:rPr>
              <a:t>̀ di cibo </a:t>
            </a:r>
            <a:r>
              <a:rPr lang="it-IT" sz="2000" dirty="0">
                <a:latin typeface="Calibri"/>
                <a:cs typeface="Calibri"/>
              </a:rPr>
              <a:t>significativamente maggiore di quella che </a:t>
            </a:r>
            <a:r>
              <a:rPr lang="it-IT" sz="2000" dirty="0" smtClean="0">
                <a:latin typeface="Calibri"/>
                <a:cs typeface="Calibri"/>
              </a:rPr>
              <a:t>la maggior </a:t>
            </a:r>
            <a:r>
              <a:rPr lang="it-IT" sz="2000" dirty="0">
                <a:latin typeface="Calibri"/>
                <a:cs typeface="Calibri"/>
              </a:rPr>
              <a:t>parte delle persone mangerebbe nello stesso tempo e in </a:t>
            </a:r>
            <a:r>
              <a:rPr lang="it-IT" sz="2000" dirty="0" smtClean="0">
                <a:latin typeface="Calibri"/>
                <a:cs typeface="Calibri"/>
              </a:rPr>
              <a:t>circostanze </a:t>
            </a:r>
            <a:r>
              <a:rPr lang="it-IT" sz="2000" dirty="0">
                <a:latin typeface="Calibri"/>
                <a:cs typeface="Calibri"/>
              </a:rPr>
              <a:t>simili</a:t>
            </a:r>
            <a:br>
              <a:rPr lang="it-IT" sz="2000" dirty="0">
                <a:latin typeface="Calibri"/>
                <a:cs typeface="Calibri"/>
              </a:rPr>
            </a:br>
            <a:r>
              <a:rPr lang="it-IT" sz="2000" dirty="0" smtClean="0">
                <a:latin typeface="Calibri"/>
                <a:cs typeface="Calibri"/>
              </a:rPr>
              <a:t>2</a:t>
            </a:r>
            <a:r>
              <a:rPr lang="it-IT" sz="2000" dirty="0">
                <a:latin typeface="Calibri"/>
                <a:cs typeface="Calibri"/>
              </a:rPr>
              <a:t>. </a:t>
            </a:r>
            <a:r>
              <a:rPr lang="it-IT" sz="2000" dirty="0">
                <a:solidFill>
                  <a:srgbClr val="FFFF00"/>
                </a:solidFill>
                <a:latin typeface="Calibri"/>
                <a:cs typeface="Calibri"/>
              </a:rPr>
              <a:t>Sensazione di perdere il controllo </a:t>
            </a:r>
            <a:r>
              <a:rPr lang="it-IT" sz="2000" dirty="0">
                <a:latin typeface="Calibri"/>
                <a:cs typeface="Calibri"/>
              </a:rPr>
              <a:t>durante l’episodio (es. sensazione </a:t>
            </a:r>
            <a:r>
              <a:rPr lang="it-IT" sz="2000" dirty="0" smtClean="0">
                <a:latin typeface="Calibri"/>
                <a:cs typeface="Calibri"/>
              </a:rPr>
              <a:t>di </a:t>
            </a:r>
            <a:r>
              <a:rPr lang="it-IT" sz="2000" dirty="0">
                <a:latin typeface="Calibri"/>
                <a:cs typeface="Calibri"/>
              </a:rPr>
              <a:t>non riuscire a smettere di mangiare o di non controllare </a:t>
            </a:r>
            <a:r>
              <a:rPr lang="it-IT" sz="2000" dirty="0" smtClean="0">
                <a:latin typeface="Calibri"/>
                <a:cs typeface="Calibri"/>
              </a:rPr>
              <a:t>che </a:t>
            </a:r>
            <a:r>
              <a:rPr lang="it-IT" sz="2000" dirty="0">
                <a:latin typeface="Calibri"/>
                <a:cs typeface="Calibri"/>
              </a:rPr>
              <a:t>cosa o </a:t>
            </a:r>
            <a:r>
              <a:rPr lang="it-IT" sz="2000" dirty="0" smtClean="0">
                <a:latin typeface="Calibri"/>
                <a:cs typeface="Calibri"/>
              </a:rPr>
              <a:t>quanto </a:t>
            </a:r>
            <a:r>
              <a:rPr lang="it-IT" sz="2000" dirty="0">
                <a:latin typeface="Calibri"/>
                <a:cs typeface="Calibri"/>
              </a:rPr>
              <a:t>si sta mangiando</a:t>
            </a:r>
            <a:r>
              <a:rPr lang="it-IT" sz="2000" dirty="0" smtClean="0">
                <a:latin typeface="Calibri"/>
                <a:cs typeface="Calibri"/>
              </a:rPr>
              <a:t>)</a:t>
            </a:r>
          </a:p>
          <a:p>
            <a:pPr marL="0" indent="0">
              <a:buNone/>
            </a:pPr>
            <a:r>
              <a:rPr lang="it-IT" sz="2000" b="1" dirty="0" smtClean="0">
                <a:latin typeface="Calibri"/>
                <a:cs typeface="Calibri"/>
              </a:rPr>
              <a:t>B.   </a:t>
            </a:r>
            <a:r>
              <a:rPr lang="it-IT" sz="2000" b="1" u="sng" dirty="0" smtClean="0">
                <a:latin typeface="Calibri"/>
                <a:cs typeface="Calibri"/>
              </a:rPr>
              <a:t>Le </a:t>
            </a:r>
            <a:r>
              <a:rPr lang="it-IT" sz="2000" b="1" u="sng" dirty="0">
                <a:latin typeface="Calibri"/>
                <a:cs typeface="Calibri"/>
              </a:rPr>
              <a:t>abbuffate sono associate con </a:t>
            </a:r>
            <a:r>
              <a:rPr lang="it-IT" sz="2000" b="1" u="sng" dirty="0">
                <a:solidFill>
                  <a:srgbClr val="FFFF00"/>
                </a:solidFill>
                <a:latin typeface="Calibri"/>
                <a:cs typeface="Calibri"/>
              </a:rPr>
              <a:t>tre (o </a:t>
            </a:r>
            <a:r>
              <a:rPr lang="it-IT" sz="2000" b="1" u="sng" dirty="0" err="1">
                <a:solidFill>
                  <a:srgbClr val="FFFF00"/>
                </a:solidFill>
                <a:latin typeface="Calibri"/>
                <a:cs typeface="Calibri"/>
              </a:rPr>
              <a:t>piu</a:t>
            </a:r>
            <a:r>
              <a:rPr lang="it-IT" sz="2000" b="1" u="sng" dirty="0">
                <a:solidFill>
                  <a:srgbClr val="FFFF00"/>
                </a:solidFill>
                <a:latin typeface="Calibri"/>
                <a:cs typeface="Calibri"/>
              </a:rPr>
              <a:t>̀) dei seguenti aspetti</a:t>
            </a:r>
            <a:r>
              <a:rPr lang="it-IT" sz="2000" b="1" dirty="0">
                <a:latin typeface="Calibri"/>
                <a:cs typeface="Calibri"/>
              </a:rPr>
              <a:t>: </a:t>
            </a:r>
          </a:p>
          <a:p>
            <a:pPr lvl="1"/>
            <a:r>
              <a:rPr lang="it-IT" sz="2000" b="1" dirty="0">
                <a:latin typeface="Calibri"/>
                <a:cs typeface="Calibri"/>
              </a:rPr>
              <a:t>Mangiare molto </a:t>
            </a:r>
            <a:r>
              <a:rPr lang="it-IT" sz="2000" b="1" dirty="0" err="1">
                <a:latin typeface="Calibri"/>
                <a:cs typeface="Calibri"/>
              </a:rPr>
              <a:t>piu</a:t>
            </a:r>
            <a:r>
              <a:rPr lang="it-IT" sz="2000" b="1" dirty="0">
                <a:latin typeface="Calibri"/>
                <a:cs typeface="Calibri"/>
              </a:rPr>
              <a:t>̀ rapidamente del normale </a:t>
            </a:r>
          </a:p>
          <a:p>
            <a:pPr lvl="1"/>
            <a:r>
              <a:rPr lang="it-IT" sz="2000" b="1" dirty="0">
                <a:latin typeface="Calibri"/>
                <a:cs typeface="Calibri"/>
              </a:rPr>
              <a:t>Mangiare fino a sentirsi spiacevolmente pieno </a:t>
            </a:r>
          </a:p>
          <a:p>
            <a:pPr lvl="1"/>
            <a:r>
              <a:rPr lang="it-IT" sz="2000" b="1" dirty="0">
                <a:latin typeface="Calibri"/>
                <a:cs typeface="Calibri"/>
              </a:rPr>
              <a:t>Mangiare grandi </a:t>
            </a:r>
            <a:r>
              <a:rPr lang="it-IT" sz="2000" b="1" dirty="0" err="1">
                <a:latin typeface="Calibri"/>
                <a:cs typeface="Calibri"/>
              </a:rPr>
              <a:t>quantita</a:t>
            </a:r>
            <a:r>
              <a:rPr lang="it-IT" sz="2000" b="1" dirty="0">
                <a:latin typeface="Calibri"/>
                <a:cs typeface="Calibri"/>
              </a:rPr>
              <a:t>̀ di cibo quando non ci si sente fisicamente affamati </a:t>
            </a:r>
          </a:p>
          <a:p>
            <a:pPr lvl="1"/>
            <a:r>
              <a:rPr lang="it-IT" sz="2000" b="1" dirty="0">
                <a:latin typeface="Calibri"/>
                <a:cs typeface="Calibri"/>
              </a:rPr>
              <a:t>Mangiare da solo </a:t>
            </a:r>
            <a:r>
              <a:rPr lang="it-IT" sz="2000" b="1" dirty="0" err="1">
                <a:latin typeface="Calibri"/>
                <a:cs typeface="Calibri"/>
              </a:rPr>
              <a:t>perche</a:t>
            </a:r>
            <a:r>
              <a:rPr lang="it-IT" sz="2000" b="1" dirty="0">
                <a:latin typeface="Calibri"/>
                <a:cs typeface="Calibri"/>
              </a:rPr>
              <a:t>́ ci si sente imbarazzati dalla </a:t>
            </a:r>
            <a:r>
              <a:rPr lang="it-IT" sz="2000" b="1" dirty="0" err="1">
                <a:latin typeface="Calibri"/>
                <a:cs typeface="Calibri"/>
              </a:rPr>
              <a:t>quantita</a:t>
            </a:r>
            <a:r>
              <a:rPr lang="it-IT" sz="2000" b="1" dirty="0">
                <a:latin typeface="Calibri"/>
                <a:cs typeface="Calibri"/>
              </a:rPr>
              <a:t>̀ di cibo che si sta mangiando </a:t>
            </a:r>
          </a:p>
          <a:p>
            <a:pPr lvl="1"/>
            <a:r>
              <a:rPr lang="it-IT" sz="2000" b="1" dirty="0">
                <a:latin typeface="Calibri"/>
                <a:cs typeface="Calibri"/>
              </a:rPr>
              <a:t>Sentirsi disgustato di se stesso, depresso o assai in colpa dopo l’abbuffata </a:t>
            </a:r>
          </a:p>
          <a:p>
            <a:pPr marL="0" indent="0" algn="just">
              <a:buNone/>
            </a:pPr>
            <a:endParaRPr lang="it-IT" sz="2000" dirty="0">
              <a:latin typeface="Calibri"/>
              <a:cs typeface="Calibri"/>
            </a:endParaRPr>
          </a:p>
        </p:txBody>
      </p:sp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228600" y="96175"/>
            <a:ext cx="8763000" cy="748683"/>
          </a:xfrm>
        </p:spPr>
        <p:txBody>
          <a:bodyPr/>
          <a:lstStyle/>
          <a:p>
            <a:pPr algn="l" eaLnBrk="1" hangingPunct="1"/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 	</a:t>
            </a:r>
            <a:r>
              <a:rPr lang="en-US" sz="2400" b="1" u="sng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DISTURBO DA ALIMENTAZIONE INCONTROLLATA (BED</a:t>
            </a:r>
            <a:r>
              <a:rPr lang="en-US" sz="2000" b="1" dirty="0" smtClean="0">
                <a:solidFill>
                  <a:srgbClr val="FFFF00"/>
                </a:solidFill>
                <a:latin typeface="Calibri"/>
                <a:ea typeface="ＭＳ Ｐゴシック" charset="0"/>
                <a:cs typeface="Calibri"/>
              </a:rPr>
              <a:t>)</a:t>
            </a:r>
            <a:endParaRPr lang="it-IT" sz="2000" b="1" dirty="0">
              <a:latin typeface="Calibri"/>
              <a:ea typeface="ＭＳ Ｐゴシック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21306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lementare">
  <a:themeElements>
    <a:clrScheme name="Elementar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Elementare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lementare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1525</TotalTime>
  <Words>1727</Words>
  <Application>Microsoft Office PowerPoint</Application>
  <PresentationFormat>Presentazione su schermo (4:3)</PresentationFormat>
  <Paragraphs>259</Paragraphs>
  <Slides>32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3" baseType="lpstr">
      <vt:lpstr>Elementare</vt:lpstr>
      <vt:lpstr>STRESS OSSIDATIVO E  DISTURBI DEL COMPORTAMENTO ALIMENTARE Stress ossidativo: diagnosi, terapia, prevenzione 27 Settembre 2014</vt:lpstr>
      <vt:lpstr>Presentazione standard di PowerPoint</vt:lpstr>
      <vt:lpstr>Presentazione standard di PowerPoint</vt:lpstr>
      <vt:lpstr>ANORESSIA NERVOSA</vt:lpstr>
      <vt:lpstr>   ANORESSIA NERVOSA</vt:lpstr>
      <vt:lpstr> </vt:lpstr>
      <vt:lpstr>   BULIMIA NERVOSA</vt:lpstr>
      <vt:lpstr>Presentazione standard di PowerPoint</vt:lpstr>
      <vt:lpstr>  DISTURBO DA ALIMENTAZIONE INCONTROLLATA (BED)</vt:lpstr>
      <vt:lpstr> DISTURBO DA ALIMENTAZIONE INCONTROLLATA (BED)</vt:lpstr>
      <vt:lpstr>Presentazione standard di PowerPoint</vt:lpstr>
      <vt:lpstr> EATING DISORDERS NOT OTHERWISE SPECIFIED FEEDING AND EATING CONDITIONS NOT ELSEWHERE CLASSIFIED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patriziatodisco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Criteri utilizzati nel DSM5</dc:title>
  <dc:creator>Patrizia Todisco</dc:creator>
  <cp:lastModifiedBy>Giulia</cp:lastModifiedBy>
  <cp:revision>126</cp:revision>
  <dcterms:created xsi:type="dcterms:W3CDTF">2013-11-22T23:36:04Z</dcterms:created>
  <dcterms:modified xsi:type="dcterms:W3CDTF">2014-09-27T00:43:34Z</dcterms:modified>
</cp:coreProperties>
</file>